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72" r:id="rId1"/>
  </p:sldMasterIdLst>
  <p:sldIdLst>
    <p:sldId id="257" r:id="rId2"/>
    <p:sldId id="256" r:id="rId3"/>
    <p:sldId id="258" r:id="rId4"/>
    <p:sldId id="265" r:id="rId5"/>
    <p:sldId id="288" r:id="rId6"/>
    <p:sldId id="261" r:id="rId7"/>
    <p:sldId id="269" r:id="rId8"/>
    <p:sldId id="296" r:id="rId9"/>
    <p:sldId id="289" r:id="rId10"/>
    <p:sldId id="267" r:id="rId11"/>
    <p:sldId id="295" r:id="rId12"/>
    <p:sldId id="266" r:id="rId13"/>
    <p:sldId id="268" r:id="rId14"/>
    <p:sldId id="293" r:id="rId15"/>
    <p:sldId id="286" r:id="rId16"/>
    <p:sldId id="264" r:id="rId17"/>
  </p:sldIdLst>
  <p:sldSz cx="12192000" cy="6858000"/>
  <p:notesSz cx="6858000" cy="9144000"/>
  <p:embeddedFontLs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Calibri Light" panose="020F0302020204030204" pitchFamily="34" charset="0"/>
      <p:regular r:id="rId22"/>
      <p:italic r:id="rId23"/>
    </p:embeddedFont>
    <p:embeddedFont>
      <p:font typeface="배달의민족 주아" panose="02020603020101020101" pitchFamily="18" charset="-127"/>
      <p:regular r:id="rId24"/>
    </p:embeddedFont>
  </p:embeddedFont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2D47E"/>
    <a:srgbClr val="5B453A"/>
    <a:srgbClr val="574D4E"/>
    <a:srgbClr val="FFFF00"/>
    <a:srgbClr val="FFFCF7"/>
    <a:srgbClr val="1F2120"/>
    <a:srgbClr val="E33D4D"/>
    <a:srgbClr val="FFF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3198" autoAdjust="0"/>
    <p:restoredTop sz="94660"/>
  </p:normalViewPr>
  <p:slideViewPr>
    <p:cSldViewPr snapToGrid="0" showGuides="1">
      <p:cViewPr varScale="1">
        <p:scale>
          <a:sx n="114" d="100"/>
          <a:sy n="114" d="100"/>
        </p:scale>
        <p:origin x="576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theme" Target="theme/theme1.xml"/></Relationships>
</file>

<file path=ppt/media/image1.png>
</file>

<file path=ppt/media/image10.svg>
</file>

<file path=ppt/media/image11.png>
</file>

<file path=ppt/media/image12.svg>
</file>

<file path=ppt/media/image13.png>
</file>

<file path=ppt/media/image14.png>
</file>

<file path=ppt/media/image15.png>
</file>

<file path=ppt/media/image16.png>
</file>

<file path=ppt/media/image17.png>
</file>

<file path=ppt/media/image18.sv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bg>
      <p:bgPr>
        <a:solidFill>
          <a:srgbClr val="FFFC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1194838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327036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16476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802355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631293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08916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20440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4374529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80634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42862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ko-KR" altLang="en-US"/>
              <a:t>그림을 추가하려면 아이콘을 클릭하십시오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013078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ADB79EF-4649-4613-B205-D23EBAC155D5}" type="datetimeFigureOut">
              <a:rPr lang="en-US" smtClean="0"/>
              <a:t>6/14/2020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BB72225-4EEC-4551-B9DC-5F10BE6C0AE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7664474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7" Type="http://schemas.openxmlformats.org/officeDocument/2006/relationships/image" Target="../media/image1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image" Target="../media/image1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8.svg"/><Relationship Id="rId4" Type="http://schemas.openxmlformats.org/officeDocument/2006/relationships/image" Target="../media/image17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svg"/><Relationship Id="rId4" Type="http://schemas.openxmlformats.org/officeDocument/2006/relationships/image" Target="../media/image1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svg"/><Relationship Id="rId4" Type="http://schemas.openxmlformats.org/officeDocument/2006/relationships/image" Target="../media/image7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>
            <a:extLst>
              <a:ext uri="{FF2B5EF4-FFF2-40B4-BE49-F238E27FC236}">
                <a16:creationId xmlns:a16="http://schemas.microsoft.com/office/drawing/2014/main" id="{DF4D5ED5-39A4-4F4A-BC1E-DDBD66A09463}"/>
              </a:ext>
            </a:extLst>
          </p:cNvPr>
          <p:cNvSpPr txBox="1"/>
          <p:nvPr/>
        </p:nvSpPr>
        <p:spPr>
          <a:xfrm>
            <a:off x="4644326" y="3275200"/>
            <a:ext cx="290335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소프트웨어 설계 및 프로젝트 최종발표</a:t>
            </a:r>
            <a:endParaRPr lang="en-US" sz="16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1" name="사각형: 둥근 모서리 10">
            <a:extLst>
              <a:ext uri="{FF2B5EF4-FFF2-40B4-BE49-F238E27FC236}">
                <a16:creationId xmlns:a16="http://schemas.microsoft.com/office/drawing/2014/main" id="{18C527A1-52AE-4AA9-A118-DD0A7BDA6DDF}"/>
              </a:ext>
            </a:extLst>
          </p:cNvPr>
          <p:cNvSpPr/>
          <p:nvPr/>
        </p:nvSpPr>
        <p:spPr>
          <a:xfrm>
            <a:off x="4533900" y="3711682"/>
            <a:ext cx="3124200" cy="609097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22289ACD-11A3-480E-9238-3384FDB8B949}"/>
              </a:ext>
            </a:extLst>
          </p:cNvPr>
          <p:cNvSpPr txBox="1"/>
          <p:nvPr/>
        </p:nvSpPr>
        <p:spPr>
          <a:xfrm>
            <a:off x="5024361" y="3754619"/>
            <a:ext cx="214327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9</a:t>
            </a:r>
            <a:r>
              <a:rPr lang="ko-KR" altLang="en-US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조 </a:t>
            </a:r>
            <a:r>
              <a:rPr lang="en-US" altLang="ko-KR" sz="28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- PETLOG</a:t>
            </a:r>
            <a:endParaRPr lang="en-US" sz="28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7" name="그룹 16">
            <a:extLst>
              <a:ext uri="{FF2B5EF4-FFF2-40B4-BE49-F238E27FC236}">
                <a16:creationId xmlns:a16="http://schemas.microsoft.com/office/drawing/2014/main" id="{BB22EB84-0732-4E82-AEC6-B21C8DB2B2E9}"/>
              </a:ext>
            </a:extLst>
          </p:cNvPr>
          <p:cNvGrpSpPr/>
          <p:nvPr/>
        </p:nvGrpSpPr>
        <p:grpSpPr>
          <a:xfrm rot="20592476">
            <a:off x="6374592" y="1834795"/>
            <a:ext cx="377732" cy="356932"/>
            <a:chOff x="5052084" y="698353"/>
            <a:chExt cx="790521" cy="747004"/>
          </a:xfrm>
          <a:solidFill>
            <a:srgbClr val="1F2120"/>
          </a:solidFill>
        </p:grpSpPr>
        <p:sp>
          <p:nvSpPr>
            <p:cNvPr id="13" name="타원 12">
              <a:extLst>
                <a:ext uri="{FF2B5EF4-FFF2-40B4-BE49-F238E27FC236}">
                  <a16:creationId xmlns:a16="http://schemas.microsoft.com/office/drawing/2014/main" id="{9F57209E-56DA-4729-A5A5-AE082CF6749A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DF1EE63C-2A27-4044-A57A-B51535FC99F8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A9B17401-CC33-499E-8757-F197C8EFC87A}"/>
              </a:ext>
            </a:extLst>
          </p:cNvPr>
          <p:cNvSpPr txBox="1"/>
          <p:nvPr/>
        </p:nvSpPr>
        <p:spPr>
          <a:xfrm>
            <a:off x="6372169" y="1895729"/>
            <a:ext cx="401072" cy="2616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05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하이</a:t>
            </a:r>
            <a:endParaRPr lang="en-US" sz="105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5F10E9FF-DEC4-4465-8B8A-D2D1B3DD15B4}"/>
              </a:ext>
            </a:extLst>
          </p:cNvPr>
          <p:cNvSpPr/>
          <p:nvPr/>
        </p:nvSpPr>
        <p:spPr>
          <a:xfrm>
            <a:off x="5670066" y="2927559"/>
            <a:ext cx="889484" cy="185657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6" name="그래픽 15">
            <a:extLst>
              <a:ext uri="{FF2B5EF4-FFF2-40B4-BE49-F238E27FC236}">
                <a16:creationId xmlns:a16="http://schemas.microsoft.com/office/drawing/2014/main" id="{617E0AAE-B858-4F12-9674-68B0ED0BF9E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9413" y="2195439"/>
            <a:ext cx="684650" cy="862816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6D145B03-5F6A-41AC-902D-AE5636EEB96C}"/>
              </a:ext>
            </a:extLst>
          </p:cNvPr>
          <p:cNvSpPr txBox="1"/>
          <p:nvPr/>
        </p:nvSpPr>
        <p:spPr>
          <a:xfrm>
            <a:off x="4568178" y="4612045"/>
            <a:ext cx="3055644" cy="107260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팀장 </a:t>
            </a:r>
            <a:r>
              <a:rPr lang="en-US" altLang="ko-KR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2016010887 </a:t>
            </a:r>
            <a:r>
              <a:rPr lang="ko-KR" altLang="en-US" sz="14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이수호</a:t>
            </a:r>
            <a:endParaRPr lang="en-US" altLang="ko-KR" sz="14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2016010901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최동민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정보통계학과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2016010856 </a:t>
            </a:r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한찬웅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4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2017013247 </a:t>
            </a:r>
            <a:r>
              <a:rPr lang="ko-KR" altLang="en-US" sz="14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위안펑</a:t>
            </a:r>
            <a:endParaRPr lang="en-US" altLang="ko-KR" sz="14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96745716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230224" y="3305989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57958" y="3750591"/>
            <a:ext cx="2876108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2016010901 </a:t>
            </a: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최동민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83663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/>
          <p:cNvSpPr/>
          <p:nvPr/>
        </p:nvSpPr>
        <p:spPr>
          <a:xfrm>
            <a:off x="4922368" y="65670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2" name="그래픽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813935" y="660836"/>
            <a:ext cx="2554605" cy="40011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/>
            </a:pPr>
            <a:r>
              <a:rPr lang="ko-KR" altLang="en-US" sz="200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/>
                <a:ea typeface="배달의민족 주아"/>
              </a:rPr>
              <a:t>개발업무 및 구현현황</a:t>
            </a:r>
            <a:endParaRPr lang="en-US" sz="200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/>
              <a:ea typeface="배달의민족 주아"/>
            </a:endParaRPr>
          </a:p>
        </p:txBody>
      </p:sp>
      <p:pic>
        <p:nvPicPr>
          <p:cNvPr id="2" name="그래픽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/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20" name="TextBox 26"/>
          <p:cNvSpPr txBox="1"/>
          <p:nvPr/>
        </p:nvSpPr>
        <p:spPr>
          <a:xfrm>
            <a:off x="3610541" y="1673668"/>
            <a:ext cx="4823129" cy="350602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171450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기능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4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 톡톡 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F0000"/>
              </a:solidFill>
              <a:latin typeface="배달의민족 주아"/>
              <a:ea typeface="배달의민족 주아"/>
            </a:endParaRP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톡톡 게시판 게시물 작성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수정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, 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삭제 기능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게시판 목록 리스트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 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리스트 상세화면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게시판 사진 첨부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댓글작성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위치정보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171450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기능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5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 설정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기능별 </a:t>
            </a:r>
            <a:r>
              <a:rPr lang="ko-KR" altLang="en-US" sz="1100" dirty="0" err="1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알림설정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50%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정보변경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공지사항 및 버전 확인 구현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  <a:p>
            <a:pPr marL="171450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기능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6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 로그인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/</a:t>
            </a: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회원가입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: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아이디 닉네임 중복확인 구현 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  <a:p>
            <a:pPr marL="171450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데이터베이스 연동</a:t>
            </a:r>
          </a:p>
          <a:p>
            <a:pPr marL="628650" lvl="1" indent="-171450">
              <a:lnSpc>
                <a:spcPct val="120000"/>
              </a:lnSpc>
              <a:buFont typeface="Arial"/>
              <a:buChar char="•"/>
              <a:defRPr/>
            </a:pPr>
            <a:r>
              <a:rPr lang="ko-KR" altLang="en-US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/>
                <a:ea typeface="배달의민족 주아"/>
              </a:rPr>
              <a:t>기능별 테이블 작성 </a:t>
            </a:r>
            <a:r>
              <a:rPr lang="en-US" altLang="ko-KR" sz="11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/>
                <a:ea typeface="배달의민족 주아"/>
              </a:rPr>
              <a:t>100%</a:t>
            </a:r>
            <a:endParaRPr lang="en-US" altLang="ko-KR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  <a:p>
            <a:pPr marL="0" indent="0">
              <a:lnSpc>
                <a:spcPct val="120000"/>
              </a:lnSpc>
              <a:buFont typeface="Arial"/>
              <a:buNone/>
              <a:defRPr/>
            </a:pPr>
            <a:endParaRPr lang="ko-KR" altLang="en-US" sz="1100" dirty="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/>
              <a:ea typeface="배달의민족 주아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4522506" y="1659401"/>
            <a:ext cx="674895" cy="3198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500">
                <a:solidFill>
                  <a:srgbClr val="FF0000"/>
                </a:solidFill>
              </a:rPr>
              <a:t>100%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4955053" y="4501212"/>
            <a:ext cx="674895" cy="3198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500">
                <a:solidFill>
                  <a:srgbClr val="FF0000"/>
                </a:solidFill>
              </a:rPr>
              <a:t>100%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4525494" y="3269016"/>
            <a:ext cx="674895" cy="3231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 sz="1500" dirty="0">
                <a:solidFill>
                  <a:srgbClr val="FF0000"/>
                </a:solidFill>
              </a:rPr>
              <a:t>80%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0" grpId="0" animBg="1"/>
      <p:bldP spid="21" grpId="0" animBg="1"/>
      <p:bldP spid="22" grpId="0" animBg="1"/>
      <p:bldP spid="23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/>
          <p:cNvSpPr/>
          <p:nvPr/>
        </p:nvSpPr>
        <p:spPr>
          <a:xfrm>
            <a:off x="4402368" y="559691"/>
            <a:ext cx="3387264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pic>
        <p:nvPicPr>
          <p:cNvPr id="12" name="그래픽 11"/>
          <p:cNvPicPr>
            <a:picLocks noChangeAspect="1"/>
          </p:cNvPicPr>
          <p:nvPr/>
        </p:nvPicPr>
        <p:blipFill rotWithShape="1">
          <a:blip r:embed="rId2"/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/>
          <p:cNvSpPr txBox="1"/>
          <p:nvPr/>
        </p:nvSpPr>
        <p:spPr>
          <a:xfrm>
            <a:off x="4355082" y="550871"/>
            <a:ext cx="3561210" cy="39019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/>
                <a:ea typeface="배달의민족 주아"/>
              </a:rPr>
              <a:t>프로젝트 성과 및 느낀점</a:t>
            </a:r>
            <a:endParaRPr lang="en-US" sz="2000">
              <a:ln w="9525"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/>
              <a:ea typeface="배달의민족 주아"/>
            </a:endParaRPr>
          </a:p>
        </p:txBody>
      </p:sp>
      <p:pic>
        <p:nvPicPr>
          <p:cNvPr id="2" name="그래픽 1"/>
          <p:cNvPicPr>
            <a:picLocks noChangeAspect="1"/>
          </p:cNvPicPr>
          <p:nvPr/>
        </p:nvPicPr>
        <p:blipFill rotWithShape="1">
          <a:blip r:embed="rId3"/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/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1562992" y="5234031"/>
            <a:ext cx="6834440" cy="64098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lvl="0">
              <a:defRPr/>
            </a:pPr>
            <a:r>
              <a:rPr lang="en-US" altLang="ko-KR" dirty="0"/>
              <a:t>&lt;</a:t>
            </a:r>
            <a:r>
              <a:rPr lang="ko-KR" altLang="en-US" dirty="0"/>
              <a:t>팀장 이수호</a:t>
            </a:r>
            <a:r>
              <a:rPr lang="en-US" altLang="ko-KR" dirty="0"/>
              <a:t>&gt;</a:t>
            </a:r>
          </a:p>
          <a:p>
            <a:pPr lvl="0">
              <a:defRPr/>
            </a:pPr>
            <a:r>
              <a:rPr lang="ko-KR" altLang="en-US" dirty="0"/>
              <a:t>기능 구현하면서 겹치는 부분 </a:t>
            </a:r>
            <a:r>
              <a:rPr lang="en-US" altLang="ko-KR" dirty="0"/>
              <a:t>&amp;</a:t>
            </a:r>
            <a:r>
              <a:rPr lang="ko-KR" altLang="en-US" dirty="0"/>
              <a:t> 미흡한</a:t>
            </a:r>
            <a:r>
              <a:rPr lang="en-US" altLang="ko-KR" dirty="0"/>
              <a:t> </a:t>
            </a:r>
            <a:r>
              <a:rPr lang="ko-KR" altLang="en-US" dirty="0"/>
              <a:t>디자인 보완</a:t>
            </a:r>
          </a:p>
        </p:txBody>
      </p:sp>
      <p:pic>
        <p:nvPicPr>
          <p:cNvPr id="26" name="그림 25"/>
          <p:cNvPicPr>
            <a:picLocks noChangeAspect="1"/>
          </p:cNvPicPr>
          <p:nvPr/>
        </p:nvPicPr>
        <p:blipFill rotWithShape="1">
          <a:blip r:embed="rId4"/>
          <a:stretch>
            <a:fillRect/>
          </a:stretch>
        </p:blipFill>
        <p:spPr>
          <a:xfrm>
            <a:off x="6096000" y="1389498"/>
            <a:ext cx="2135080" cy="1291109"/>
          </a:xfrm>
          <a:prstGeom prst="rect">
            <a:avLst/>
          </a:prstGeom>
        </p:spPr>
      </p:pic>
      <p:pic>
        <p:nvPicPr>
          <p:cNvPr id="28" name="그림 27"/>
          <p:cNvPicPr>
            <a:picLocks noChangeAspect="1"/>
          </p:cNvPicPr>
          <p:nvPr/>
        </p:nvPicPr>
        <p:blipFill rotWithShape="1">
          <a:blip r:embed="rId5"/>
          <a:stretch>
            <a:fillRect/>
          </a:stretch>
        </p:blipFill>
        <p:spPr>
          <a:xfrm>
            <a:off x="8955733" y="1440998"/>
            <a:ext cx="2395198" cy="1293407"/>
          </a:xfrm>
          <a:prstGeom prst="rect">
            <a:avLst/>
          </a:prstGeom>
        </p:spPr>
      </p:pic>
      <p:pic>
        <p:nvPicPr>
          <p:cNvPr id="29" name="그림 28"/>
          <p:cNvPicPr>
            <a:picLocks noChangeAspect="1"/>
          </p:cNvPicPr>
          <p:nvPr/>
        </p:nvPicPr>
        <p:blipFill rotWithShape="1">
          <a:blip r:embed="rId6"/>
          <a:stretch>
            <a:fillRect/>
          </a:stretch>
        </p:blipFill>
        <p:spPr>
          <a:xfrm>
            <a:off x="3882641" y="1032573"/>
            <a:ext cx="1095549" cy="1848959"/>
          </a:xfrm>
          <a:prstGeom prst="rect">
            <a:avLst/>
          </a:prstGeom>
        </p:spPr>
      </p:pic>
      <p:pic>
        <p:nvPicPr>
          <p:cNvPr id="30" name="그림 29"/>
          <p:cNvPicPr>
            <a:picLocks noChangeAspect="1"/>
          </p:cNvPicPr>
          <p:nvPr/>
        </p:nvPicPr>
        <p:blipFill rotWithShape="1">
          <a:blip r:embed="rId7"/>
          <a:stretch>
            <a:fillRect/>
          </a:stretch>
        </p:blipFill>
        <p:spPr>
          <a:xfrm>
            <a:off x="1119972" y="1108456"/>
            <a:ext cx="1874840" cy="1874840"/>
          </a:xfrm>
          <a:prstGeom prst="rect">
            <a:avLst/>
          </a:prstGeom>
        </p:spPr>
      </p:pic>
      <p:sp>
        <p:nvSpPr>
          <p:cNvPr id="31" name="TextBox 30"/>
          <p:cNvSpPr txBox="1"/>
          <p:nvPr/>
        </p:nvSpPr>
        <p:spPr>
          <a:xfrm>
            <a:off x="2211161" y="3068411"/>
            <a:ext cx="1945820" cy="14540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en-US" altLang="ko-KR"/>
              <a:t>Android</a:t>
            </a:r>
            <a:r>
              <a:rPr lang="ko-KR" altLang="en-US"/>
              <a:t> </a:t>
            </a:r>
            <a:r>
              <a:rPr lang="en-US" altLang="ko-KR"/>
              <a:t>Studio</a:t>
            </a:r>
          </a:p>
          <a:p>
            <a:pPr>
              <a:defRPr/>
            </a:pPr>
            <a:r>
              <a:rPr lang="en-US" altLang="ko-KR"/>
              <a:t>JAVA</a:t>
            </a:r>
          </a:p>
          <a:p>
            <a:pPr>
              <a:defRPr/>
            </a:pPr>
            <a:r>
              <a:rPr lang="en-US" altLang="ko-KR"/>
              <a:t>Mysql</a:t>
            </a:r>
          </a:p>
          <a:p>
            <a:pPr>
              <a:defRPr/>
            </a:pPr>
            <a:r>
              <a:rPr lang="en-US" altLang="ko-KR"/>
              <a:t>PHP</a:t>
            </a:r>
          </a:p>
          <a:p>
            <a:pPr>
              <a:defRPr/>
            </a:pPr>
            <a:r>
              <a:rPr lang="en-US" altLang="ko-KR"/>
              <a:t>API</a:t>
            </a:r>
            <a:r>
              <a:rPr lang="ko-KR" altLang="en-US"/>
              <a:t>적용법</a:t>
            </a:r>
          </a:p>
        </p:txBody>
      </p:sp>
      <p:sp>
        <p:nvSpPr>
          <p:cNvPr id="32" name="TextBox 31"/>
          <p:cNvSpPr txBox="1"/>
          <p:nvPr/>
        </p:nvSpPr>
        <p:spPr>
          <a:xfrm>
            <a:off x="4850946" y="3246256"/>
            <a:ext cx="5743848" cy="9047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defRPr/>
            </a:pPr>
            <a:r>
              <a:rPr lang="ko-KR" altLang="en-US"/>
              <a:t>앱개발에 관한 지식없이 시작했지만 한 학기동안 팀원들과 소통하면서 많은 정보를 알게되었고 역할분담을 통해 책임감을 느낌</a:t>
            </a:r>
            <a:r>
              <a:rPr lang="en-US" altLang="ko-KR"/>
              <a:t>.</a:t>
            </a:r>
          </a:p>
        </p:txBody>
      </p:sp>
      <p:sp>
        <p:nvSpPr>
          <p:cNvPr id="33" name="사각형: 둥근 모서리 14"/>
          <p:cNvSpPr/>
          <p:nvPr/>
        </p:nvSpPr>
        <p:spPr>
          <a:xfrm>
            <a:off x="4402368" y="4603730"/>
            <a:ext cx="3387264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/>
          </a:p>
        </p:txBody>
      </p:sp>
      <p:sp>
        <p:nvSpPr>
          <p:cNvPr id="34" name="TextBox 13"/>
          <p:cNvSpPr txBox="1"/>
          <p:nvPr/>
        </p:nvSpPr>
        <p:spPr>
          <a:xfrm>
            <a:off x="4355082" y="4594910"/>
            <a:ext cx="3561210" cy="39428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>
              <a:defRPr/>
            </a:pPr>
            <a:r>
              <a:rPr lang="ko-KR" altLang="en-US" sz="200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/>
                <a:ea typeface="배달의민족 주아"/>
              </a:rPr>
              <a:t>도움을 준 학우</a:t>
            </a: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198165" y="3305989"/>
            <a:ext cx="1795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09868" y="3750591"/>
            <a:ext cx="2972289" cy="3754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정보통계학과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2016010856 </a:t>
            </a:r>
            <a:r>
              <a:rPr lang="ko-KR" altLang="en-US" sz="16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한찬웅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320757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763964" y="656705"/>
            <a:ext cx="2664070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804873" y="656705"/>
            <a:ext cx="258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도움을 준 학우 및 </a:t>
            </a:r>
            <a:r>
              <a:rPr lang="ko-KR" altLang="en-US" sz="20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느낀점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6E21755-4C7B-4260-9C27-0FC5CA8CB12B}"/>
              </a:ext>
            </a:extLst>
          </p:cNvPr>
          <p:cNvSpPr txBox="1"/>
          <p:nvPr/>
        </p:nvSpPr>
        <p:spPr>
          <a:xfrm>
            <a:off x="1148722" y="2329786"/>
            <a:ext cx="582242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이수호</a:t>
            </a:r>
            <a:r>
              <a:rPr lang="ko-KR" altLang="en-US" sz="1200" dirty="0"/>
              <a:t> </a:t>
            </a:r>
            <a:r>
              <a:rPr lang="en-US" altLang="ko-KR" sz="1200" dirty="0"/>
              <a:t>– DB</a:t>
            </a:r>
            <a:r>
              <a:rPr lang="ko-KR" altLang="en-US" sz="1200" dirty="0"/>
              <a:t>수정</a:t>
            </a:r>
            <a:r>
              <a:rPr lang="en-US" altLang="ko-KR" sz="1200" dirty="0"/>
              <a:t>, </a:t>
            </a:r>
            <a:r>
              <a:rPr lang="ko-KR" altLang="en-US" sz="1200" dirty="0"/>
              <a:t>게시물</a:t>
            </a:r>
            <a:r>
              <a:rPr lang="en-US" altLang="ko-KR" sz="1200" dirty="0"/>
              <a:t>, </a:t>
            </a:r>
            <a:r>
              <a:rPr lang="ko-KR" altLang="en-US" sz="1200" dirty="0"/>
              <a:t>프로필 가져오기</a:t>
            </a:r>
            <a:r>
              <a:rPr lang="en-US" altLang="ko-KR" sz="1200" dirty="0"/>
              <a:t>, </a:t>
            </a:r>
            <a:r>
              <a:rPr lang="ko-KR" altLang="en-US" sz="1200" dirty="0"/>
              <a:t>댓글 및 좋아요</a:t>
            </a:r>
            <a:r>
              <a:rPr lang="en-US" altLang="ko-KR" sz="1200" dirty="0"/>
              <a:t>, </a:t>
            </a:r>
            <a:r>
              <a:rPr lang="ko-KR" altLang="en-US" sz="1200" dirty="0"/>
              <a:t>검색 기능 등 큰 도움을 줌</a:t>
            </a:r>
            <a:endParaRPr lang="en-US" altLang="ko-KR" sz="1200" dirty="0"/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3A2820B6-5D2A-48EA-A708-1D0BDC4B2515}"/>
              </a:ext>
            </a:extLst>
          </p:cNvPr>
          <p:cNvGrpSpPr/>
          <p:nvPr/>
        </p:nvGrpSpPr>
        <p:grpSpPr>
          <a:xfrm>
            <a:off x="2167937" y="1539805"/>
            <a:ext cx="2347258" cy="416022"/>
            <a:chOff x="5873123" y="1456528"/>
            <a:chExt cx="2347258" cy="416022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36AA2A12-92D5-4E3D-8179-98943C2C3114}"/>
                </a:ext>
              </a:extLst>
            </p:cNvPr>
            <p:cNvSpPr/>
            <p:nvPr/>
          </p:nvSpPr>
          <p:spPr>
            <a:xfrm>
              <a:off x="5873123" y="1456528"/>
              <a:ext cx="2347258" cy="416022"/>
            </a:xfrm>
            <a:prstGeom prst="roundRect">
              <a:avLst>
                <a:gd name="adj" fmla="val 50000"/>
              </a:avLst>
            </a:prstGeom>
            <a:solidFill>
              <a:srgbClr val="5B45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 dirty="0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29AC8925-57CA-4234-98C6-1A1EF73FC627}"/>
                </a:ext>
              </a:extLst>
            </p:cNvPr>
            <p:cNvSpPr txBox="1"/>
            <p:nvPr/>
          </p:nvSpPr>
          <p:spPr>
            <a:xfrm>
              <a:off x="6257917" y="1460659"/>
              <a:ext cx="1577676" cy="40011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ko-KR" altLang="en-US" sz="2000" dirty="0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주아"/>
                  <a:ea typeface="배달의민족 주아"/>
                </a:rPr>
                <a:t>도움을 준 학우</a:t>
              </a:r>
              <a:endParaRPr lang="en-US" sz="20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/>
                <a:ea typeface="배달의민족 주아"/>
              </a:endParaRPr>
            </a:p>
          </p:txBody>
        </p:sp>
      </p:grpSp>
      <p:sp>
        <p:nvSpPr>
          <p:cNvPr id="11" name="TextBox 10">
            <a:extLst>
              <a:ext uri="{FF2B5EF4-FFF2-40B4-BE49-F238E27FC236}">
                <a16:creationId xmlns:a16="http://schemas.microsoft.com/office/drawing/2014/main" id="{843A7CA7-BD7B-40FD-98FE-C73A36F60F55}"/>
              </a:ext>
            </a:extLst>
          </p:cNvPr>
          <p:cNvSpPr txBox="1"/>
          <p:nvPr/>
        </p:nvSpPr>
        <p:spPr>
          <a:xfrm>
            <a:off x="1148722" y="2842244"/>
            <a:ext cx="465063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200" b="1" dirty="0"/>
              <a:t>최동민</a:t>
            </a:r>
            <a:r>
              <a:rPr lang="ko-KR" altLang="en-US" sz="1200" dirty="0"/>
              <a:t> </a:t>
            </a:r>
            <a:r>
              <a:rPr lang="en-US" altLang="ko-KR" sz="1200" dirty="0"/>
              <a:t>– </a:t>
            </a:r>
            <a:r>
              <a:rPr lang="ko-KR" altLang="en-US" sz="1200" dirty="0"/>
              <a:t>구독자 목록 기능에 코드 참고 및 오류 해결에 큰 도움을 줌</a:t>
            </a:r>
            <a:endParaRPr lang="en-US" altLang="ko-KR" sz="1200" dirty="0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5FD2730D-9383-47E7-9971-FB1961419626}"/>
              </a:ext>
            </a:extLst>
          </p:cNvPr>
          <p:cNvGrpSpPr/>
          <p:nvPr/>
        </p:nvGrpSpPr>
        <p:grpSpPr>
          <a:xfrm>
            <a:off x="7669128" y="1539805"/>
            <a:ext cx="2347258" cy="416022"/>
            <a:chOff x="5873123" y="1456528"/>
            <a:chExt cx="2347258" cy="416022"/>
          </a:xfrm>
        </p:grpSpPr>
        <p:sp>
          <p:nvSpPr>
            <p:cNvPr id="16" name="사각형: 둥근 모서리 15">
              <a:extLst>
                <a:ext uri="{FF2B5EF4-FFF2-40B4-BE49-F238E27FC236}">
                  <a16:creationId xmlns:a16="http://schemas.microsoft.com/office/drawing/2014/main" id="{C7927481-EF3E-4D45-B88F-885ED9A1BF3A}"/>
                </a:ext>
              </a:extLst>
            </p:cNvPr>
            <p:cNvSpPr/>
            <p:nvPr/>
          </p:nvSpPr>
          <p:spPr>
            <a:xfrm>
              <a:off x="5873123" y="1456528"/>
              <a:ext cx="2347258" cy="416022"/>
            </a:xfrm>
            <a:prstGeom prst="roundRect">
              <a:avLst>
                <a:gd name="adj" fmla="val 50000"/>
              </a:avLst>
            </a:prstGeom>
            <a:solidFill>
              <a:srgbClr val="5B45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>
                <a:defRPr/>
              </a:pPr>
              <a:endParaRPr lang="en-US"/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9AC7AAFA-7481-450A-9DA8-26937582CDFC}"/>
                </a:ext>
              </a:extLst>
            </p:cNvPr>
            <p:cNvSpPr txBox="1"/>
            <p:nvPr/>
          </p:nvSpPr>
          <p:spPr>
            <a:xfrm>
              <a:off x="6649050" y="1460659"/>
              <a:ext cx="795411" cy="400110"/>
            </a:xfrm>
            <a:prstGeom prst="rect">
              <a:avLst/>
            </a:prstGeom>
            <a:noFill/>
          </p:spPr>
          <p:txBody>
            <a:bodyPr wrap="none">
              <a:spAutoFit/>
            </a:bodyPr>
            <a:lstStyle/>
            <a:p>
              <a:pPr algn="ctr">
                <a:defRPr/>
              </a:pPr>
              <a:r>
                <a:rPr lang="ko-KR" altLang="en-US" sz="2000" dirty="0" err="1">
                  <a:ln w="9525"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주아"/>
                  <a:ea typeface="배달의민족 주아"/>
                </a:rPr>
                <a:t>느낀점</a:t>
              </a:r>
              <a:endParaRPr lang="en-US" sz="2000" dirty="0">
                <a:ln w="9525"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/>
                <a:ea typeface="배달의민족 주아"/>
              </a:endParaRPr>
            </a:p>
          </p:txBody>
        </p:sp>
      </p:grpSp>
      <p:sp>
        <p:nvSpPr>
          <p:cNvPr id="18" name="TextBox 17">
            <a:extLst>
              <a:ext uri="{FF2B5EF4-FFF2-40B4-BE49-F238E27FC236}">
                <a16:creationId xmlns:a16="http://schemas.microsoft.com/office/drawing/2014/main" id="{8A9AEB75-99B4-411F-99D9-5FCB8CB9FDD5}"/>
              </a:ext>
            </a:extLst>
          </p:cNvPr>
          <p:cNvSpPr txBox="1"/>
          <p:nvPr/>
        </p:nvSpPr>
        <p:spPr>
          <a:xfrm>
            <a:off x="7283205" y="2329786"/>
            <a:ext cx="360704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앱 개발을 위해 안드로이드 스튜디오와 </a:t>
            </a:r>
            <a:r>
              <a:rPr lang="en-US" altLang="ko-KR" sz="1200" dirty="0"/>
              <a:t>DB</a:t>
            </a:r>
            <a:r>
              <a:rPr lang="ko-KR" altLang="en-US" sz="1200" dirty="0"/>
              <a:t>를 처음 다루면서 </a:t>
            </a:r>
            <a:r>
              <a:rPr lang="ko-KR" altLang="en-US" sz="1200" dirty="0" err="1"/>
              <a:t>힘든점도</a:t>
            </a:r>
            <a:r>
              <a:rPr lang="ko-KR" altLang="en-US" sz="1200" dirty="0"/>
              <a:t> 많았다</a:t>
            </a:r>
            <a:r>
              <a:rPr lang="en-US" altLang="ko-KR" sz="1200" dirty="0"/>
              <a:t>. </a:t>
            </a:r>
            <a:r>
              <a:rPr lang="ko-KR" altLang="en-US" sz="1200" dirty="0"/>
              <a:t>하지만 힘들 때 마다 팀원의 도움을 받아 문제를 해결할 수 있었다</a:t>
            </a:r>
            <a:r>
              <a:rPr lang="en-US" altLang="ko-KR" sz="1200" dirty="0"/>
              <a:t>.</a:t>
            </a:r>
          </a:p>
          <a:p>
            <a:r>
              <a:rPr lang="ko-KR" altLang="en-US" sz="1200" dirty="0"/>
              <a:t>또한 이번 프로젝트를 진행하면서 </a:t>
            </a:r>
            <a:r>
              <a:rPr lang="en-US" altLang="ko-KR" sz="1200" dirty="0"/>
              <a:t>DB</a:t>
            </a:r>
            <a:r>
              <a:rPr lang="ko-KR" altLang="en-US" sz="1200" dirty="0"/>
              <a:t>와 안드로이드 스튜디오에 대한 지식을 쌓을 수 있었다</a:t>
            </a:r>
            <a:r>
              <a:rPr lang="en-US" altLang="ko-KR" sz="1200" dirty="0"/>
              <a:t>.</a:t>
            </a:r>
          </a:p>
        </p:txBody>
      </p:sp>
    </p:spTree>
    <p:extLst>
      <p:ext uri="{BB962C8B-B14F-4D97-AF65-F5344CB8AC3E}">
        <p14:creationId xmlns:p14="http://schemas.microsoft.com/office/powerpoint/2010/main" val="19874999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198165" y="3305989"/>
            <a:ext cx="179568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13876" y="3750591"/>
            <a:ext cx="2964273" cy="37548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2017013247 </a:t>
            </a:r>
            <a:r>
              <a:rPr lang="ko-KR" altLang="en-US" sz="16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FCF7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위안펑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FFCF7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36441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타원 37">
            <a:extLst>
              <a:ext uri="{FF2B5EF4-FFF2-40B4-BE49-F238E27FC236}">
                <a16:creationId xmlns:a16="http://schemas.microsoft.com/office/drawing/2014/main" id="{A8666921-8DE3-4902-B129-E90753B793EC}"/>
              </a:ext>
            </a:extLst>
          </p:cNvPr>
          <p:cNvSpPr/>
          <p:nvPr/>
        </p:nvSpPr>
        <p:spPr>
          <a:xfrm>
            <a:off x="5664328" y="4488545"/>
            <a:ext cx="889484" cy="185657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9" name="그래픽 38">
            <a:extLst>
              <a:ext uri="{FF2B5EF4-FFF2-40B4-BE49-F238E27FC236}">
                <a16:creationId xmlns:a16="http://schemas.microsoft.com/office/drawing/2014/main" id="{33D679F9-0DCF-442D-A61C-B6B7647EC0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753675" y="3756425"/>
            <a:ext cx="684650" cy="862816"/>
          </a:xfrm>
          <a:prstGeom prst="rect">
            <a:avLst/>
          </a:prstGeom>
        </p:spPr>
      </p:pic>
      <p:pic>
        <p:nvPicPr>
          <p:cNvPr id="33" name="그래픽 32">
            <a:extLst>
              <a:ext uri="{FF2B5EF4-FFF2-40B4-BE49-F238E27FC236}">
                <a16:creationId xmlns:a16="http://schemas.microsoft.com/office/drawing/2014/main" id="{688303E9-B8C5-46E0-8734-8A806C46BBB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53765" y="5883410"/>
            <a:ext cx="180885" cy="194064"/>
          </a:xfrm>
          <a:prstGeom prst="rect">
            <a:avLst/>
          </a:prstGeom>
        </p:spPr>
      </p:pic>
      <p:pic>
        <p:nvPicPr>
          <p:cNvPr id="34" name="그래픽 33">
            <a:extLst>
              <a:ext uri="{FF2B5EF4-FFF2-40B4-BE49-F238E27FC236}">
                <a16:creationId xmlns:a16="http://schemas.microsoft.com/office/drawing/2014/main" id="{7DB76196-44FA-4066-B6E8-3016E8C4FAF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768210">
            <a:off x="6176290" y="5407285"/>
            <a:ext cx="180885" cy="194064"/>
          </a:xfrm>
          <a:prstGeom prst="rect">
            <a:avLst/>
          </a:prstGeom>
        </p:spPr>
      </p:pic>
      <p:pic>
        <p:nvPicPr>
          <p:cNvPr id="35" name="그래픽 34">
            <a:extLst>
              <a:ext uri="{FF2B5EF4-FFF2-40B4-BE49-F238E27FC236}">
                <a16:creationId xmlns:a16="http://schemas.microsoft.com/office/drawing/2014/main" id="{A4576107-0F00-4B0E-869E-6C0BCA20E149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885089" y="5001626"/>
            <a:ext cx="180885" cy="194064"/>
          </a:xfrm>
          <a:prstGeom prst="rect">
            <a:avLst/>
          </a:prstGeom>
        </p:spPr>
      </p:pic>
      <p:pic>
        <p:nvPicPr>
          <p:cNvPr id="41" name="그래픽 40">
            <a:extLst>
              <a:ext uri="{FF2B5EF4-FFF2-40B4-BE49-F238E27FC236}">
                <a16:creationId xmlns:a16="http://schemas.microsoft.com/office/drawing/2014/main" id="{6B28792C-F669-468A-BE28-BF21BB79766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 rot="2768210">
            <a:off x="6144303" y="6246599"/>
            <a:ext cx="180885" cy="194064"/>
          </a:xfrm>
          <a:prstGeom prst="rect">
            <a:avLst/>
          </a:prstGeom>
        </p:spPr>
      </p:pic>
      <p:grpSp>
        <p:nvGrpSpPr>
          <p:cNvPr id="59" name="그룹 58">
            <a:extLst>
              <a:ext uri="{FF2B5EF4-FFF2-40B4-BE49-F238E27FC236}">
                <a16:creationId xmlns:a16="http://schemas.microsoft.com/office/drawing/2014/main" id="{369A37D9-6C3B-4715-A54B-FBB70B2B2067}"/>
              </a:ext>
            </a:extLst>
          </p:cNvPr>
          <p:cNvGrpSpPr/>
          <p:nvPr/>
        </p:nvGrpSpPr>
        <p:grpSpPr>
          <a:xfrm rot="20592476">
            <a:off x="6117104" y="3156732"/>
            <a:ext cx="590450" cy="557937"/>
            <a:chOff x="5052084" y="698353"/>
            <a:chExt cx="790521" cy="747004"/>
          </a:xfrm>
          <a:solidFill>
            <a:srgbClr val="1F2120"/>
          </a:solidFill>
        </p:grpSpPr>
        <p:sp>
          <p:nvSpPr>
            <p:cNvPr id="60" name="타원 59">
              <a:extLst>
                <a:ext uri="{FF2B5EF4-FFF2-40B4-BE49-F238E27FC236}">
                  <a16:creationId xmlns:a16="http://schemas.microsoft.com/office/drawing/2014/main" id="{F7D576AD-0DE2-4823-9E3C-5790430F29E0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61" name="이등변 삼각형 13">
              <a:extLst>
                <a:ext uri="{FF2B5EF4-FFF2-40B4-BE49-F238E27FC236}">
                  <a16:creationId xmlns:a16="http://schemas.microsoft.com/office/drawing/2014/main" id="{A08F5806-40D5-4560-A6FE-5E1E52C4CE79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62" name="TextBox 61">
            <a:extLst>
              <a:ext uri="{FF2B5EF4-FFF2-40B4-BE49-F238E27FC236}">
                <a16:creationId xmlns:a16="http://schemas.microsoft.com/office/drawing/2014/main" id="{D396288F-24DB-425C-A75C-219880CBC3C4}"/>
              </a:ext>
            </a:extLst>
          </p:cNvPr>
          <p:cNvSpPr txBox="1"/>
          <p:nvPr/>
        </p:nvSpPr>
        <p:spPr>
          <a:xfrm>
            <a:off x="6153798" y="3223538"/>
            <a:ext cx="55335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Thank</a:t>
            </a:r>
          </a:p>
          <a:p>
            <a:pPr algn="ctr"/>
            <a:r>
              <a:rPr lang="en-US" sz="12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You :)</a:t>
            </a:r>
          </a:p>
        </p:txBody>
      </p:sp>
    </p:spTree>
    <p:extLst>
      <p:ext uri="{BB962C8B-B14F-4D97-AF65-F5344CB8AC3E}">
        <p14:creationId xmlns:p14="http://schemas.microsoft.com/office/powerpoint/2010/main" val="344650615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타원 56">
            <a:extLst>
              <a:ext uri="{FF2B5EF4-FFF2-40B4-BE49-F238E27FC236}">
                <a16:creationId xmlns:a16="http://schemas.microsoft.com/office/drawing/2014/main" id="{7EC7FCFA-DBE6-42C9-88BC-180C1F809910}"/>
              </a:ext>
            </a:extLst>
          </p:cNvPr>
          <p:cNvSpPr/>
          <p:nvPr/>
        </p:nvSpPr>
        <p:spPr>
          <a:xfrm>
            <a:off x="7017550" y="6014140"/>
            <a:ext cx="504820" cy="110612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28724D3A-4690-447C-9163-35D036060479}"/>
              </a:ext>
            </a:extLst>
          </p:cNvPr>
          <p:cNvSpPr txBox="1"/>
          <p:nvPr/>
        </p:nvSpPr>
        <p:spPr>
          <a:xfrm>
            <a:off x="7720440" y="1179154"/>
            <a:ext cx="80663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INDEX</a:t>
            </a:r>
          </a:p>
        </p:txBody>
      </p:sp>
      <p:pic>
        <p:nvPicPr>
          <p:cNvPr id="53" name="그래픽 52">
            <a:extLst>
              <a:ext uri="{FF2B5EF4-FFF2-40B4-BE49-F238E27FC236}">
                <a16:creationId xmlns:a16="http://schemas.microsoft.com/office/drawing/2014/main" id="{E81B4036-EF5D-46B7-87C3-1EC48B2AB8E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7000181" y="4824568"/>
            <a:ext cx="582867" cy="1266844"/>
          </a:xfrm>
          <a:prstGeom prst="rect">
            <a:avLst/>
          </a:prstGeom>
        </p:spPr>
      </p:pic>
      <p:sp>
        <p:nvSpPr>
          <p:cNvPr id="54" name="타원 53">
            <a:extLst>
              <a:ext uri="{FF2B5EF4-FFF2-40B4-BE49-F238E27FC236}">
                <a16:creationId xmlns:a16="http://schemas.microsoft.com/office/drawing/2014/main" id="{A424D2DF-B5FA-4E3B-96EA-417A7A067036}"/>
              </a:ext>
            </a:extLst>
          </p:cNvPr>
          <p:cNvSpPr/>
          <p:nvPr/>
        </p:nvSpPr>
        <p:spPr>
          <a:xfrm>
            <a:off x="7553239" y="1329502"/>
            <a:ext cx="59618" cy="59618"/>
          </a:xfrm>
          <a:prstGeom prst="ellipse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56" name="직선 연결선 55">
            <a:extLst>
              <a:ext uri="{FF2B5EF4-FFF2-40B4-BE49-F238E27FC236}">
                <a16:creationId xmlns:a16="http://schemas.microsoft.com/office/drawing/2014/main" id="{CFE488E5-9F64-4D9A-9A76-9329FF170754}"/>
              </a:ext>
            </a:extLst>
          </p:cNvPr>
          <p:cNvCxnSpPr/>
          <p:nvPr/>
        </p:nvCxnSpPr>
        <p:spPr>
          <a:xfrm>
            <a:off x="7583048" y="1636291"/>
            <a:ext cx="0" cy="4437339"/>
          </a:xfrm>
          <a:prstGeom prst="line">
            <a:avLst/>
          </a:prstGeom>
          <a:ln w="19050" cap="rnd">
            <a:solidFill>
              <a:srgbClr val="1F212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8" name="TextBox 57">
            <a:extLst>
              <a:ext uri="{FF2B5EF4-FFF2-40B4-BE49-F238E27FC236}">
                <a16:creationId xmlns:a16="http://schemas.microsoft.com/office/drawing/2014/main" id="{EC39A733-B721-453E-A5EF-E3D8DB679A69}"/>
              </a:ext>
            </a:extLst>
          </p:cNvPr>
          <p:cNvSpPr txBox="1"/>
          <p:nvPr/>
        </p:nvSpPr>
        <p:spPr>
          <a:xfrm>
            <a:off x="8123756" y="1882886"/>
            <a:ext cx="1991251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내용 및 목표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F9F30A23-3F44-4706-A7CD-4DD89CBA2BA5}"/>
              </a:ext>
            </a:extLst>
          </p:cNvPr>
          <p:cNvSpPr txBox="1"/>
          <p:nvPr/>
        </p:nvSpPr>
        <p:spPr>
          <a:xfrm>
            <a:off x="8123757" y="2754932"/>
            <a:ext cx="119135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변경 사항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88450138-61B6-4694-AF1E-1DF7AD328987}"/>
              </a:ext>
            </a:extLst>
          </p:cNvPr>
          <p:cNvSpPr txBox="1"/>
          <p:nvPr/>
        </p:nvSpPr>
        <p:spPr>
          <a:xfrm>
            <a:off x="8123757" y="3626978"/>
            <a:ext cx="189827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자체 평가 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480497CE-32C9-4481-A20C-50BB3D27AC75}"/>
              </a:ext>
            </a:extLst>
          </p:cNvPr>
          <p:cNvSpPr txBox="1"/>
          <p:nvPr/>
        </p:nvSpPr>
        <p:spPr>
          <a:xfrm>
            <a:off x="8123757" y="4491330"/>
            <a:ext cx="1183337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04.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</a:t>
            </a:r>
            <a:endParaRPr lang="en-US" altLang="ko-KR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D02430F-ADF6-4F61-AC5D-0E4AB6E2C4DB}"/>
              </a:ext>
            </a:extLst>
          </p:cNvPr>
          <p:cNvSpPr txBox="1"/>
          <p:nvPr/>
        </p:nvSpPr>
        <p:spPr>
          <a:xfrm>
            <a:off x="8123757" y="5355681"/>
            <a:ext cx="1468672" cy="3231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05. </a:t>
            </a:r>
            <a:r>
              <a:rPr lang="ko-KR" altLang="en-US" sz="15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시연</a:t>
            </a:r>
            <a:endParaRPr lang="en-US" sz="15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65104566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71" y="113423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258274" y="743252"/>
            <a:ext cx="1675459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01.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내용 및 목표 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981754" y="1138366"/>
            <a:ext cx="222849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내용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및 </a:t>
            </a:r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목표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F28ED7F6-692D-4F00-BB04-B490916FFA44}"/>
              </a:ext>
            </a:extLst>
          </p:cNvPr>
          <p:cNvSpPr txBox="1"/>
          <p:nvPr/>
        </p:nvSpPr>
        <p:spPr>
          <a:xfrm>
            <a:off x="3924446" y="1687553"/>
            <a:ext cx="4352474" cy="49013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일기 작성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반려동물을 주제로 하는 게시물 공유 기능 제공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정보 등록 및 관리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다양한 산책로 추천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나눔 게시판 기능 제공</a:t>
            </a:r>
            <a:endParaRPr lang="en-US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4A7DE274-38F4-4D4C-A383-33BD4AE669A7}"/>
              </a:ext>
            </a:extLst>
          </p:cNvPr>
          <p:cNvSpPr/>
          <p:nvPr/>
        </p:nvSpPr>
        <p:spPr>
          <a:xfrm>
            <a:off x="4584253" y="2516325"/>
            <a:ext cx="1734168" cy="1734168"/>
          </a:xfrm>
          <a:prstGeom prst="ellipse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5DC49286-AE6F-4B87-A886-4A758764D589}"/>
              </a:ext>
            </a:extLst>
          </p:cNvPr>
          <p:cNvSpPr/>
          <p:nvPr/>
        </p:nvSpPr>
        <p:spPr>
          <a:xfrm>
            <a:off x="5873578" y="2516325"/>
            <a:ext cx="1734168" cy="1734168"/>
          </a:xfrm>
          <a:prstGeom prst="ellipse">
            <a:avLst/>
          </a:prstGeom>
          <a:solidFill>
            <a:srgbClr val="F2D47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AE093067-A39E-49C2-997E-0F2D7A37351F}"/>
              </a:ext>
            </a:extLst>
          </p:cNvPr>
          <p:cNvSpPr txBox="1"/>
          <p:nvPr/>
        </p:nvSpPr>
        <p:spPr>
          <a:xfrm>
            <a:off x="4873325" y="3083118"/>
            <a:ext cx="885949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관리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4E8439C7-32B2-427E-9777-68C71FDB7661}"/>
              </a:ext>
            </a:extLst>
          </p:cNvPr>
          <p:cNvSpPr txBox="1"/>
          <p:nvPr/>
        </p:nvSpPr>
        <p:spPr>
          <a:xfrm>
            <a:off x="6433554" y="3090932"/>
            <a:ext cx="949587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</a:t>
            </a:r>
            <a:endParaRPr lang="en-US" altLang="ko-KR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ko-KR" altLang="en-US" sz="16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커뮤니티</a:t>
            </a:r>
            <a:endParaRPr lang="en-US" sz="16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24D1C0BB-20A0-48A5-AA7F-31996BE43B1B}"/>
              </a:ext>
            </a:extLst>
          </p:cNvPr>
          <p:cNvGrpSpPr/>
          <p:nvPr/>
        </p:nvGrpSpPr>
        <p:grpSpPr>
          <a:xfrm>
            <a:off x="4249359" y="3329831"/>
            <a:ext cx="45720" cy="91618"/>
            <a:chOff x="2611408" y="3360575"/>
            <a:chExt cx="68292" cy="136850"/>
          </a:xfrm>
        </p:grpSpPr>
        <p:cxnSp>
          <p:nvCxnSpPr>
            <p:cNvPr id="8" name="직선 연결선 7">
              <a:extLst>
                <a:ext uri="{FF2B5EF4-FFF2-40B4-BE49-F238E27FC236}">
                  <a16:creationId xmlns:a16="http://schemas.microsoft.com/office/drawing/2014/main" id="{647C2E5A-EDE4-459E-A5F4-D838CF884AC5}"/>
                </a:ext>
              </a:extLst>
            </p:cNvPr>
            <p:cNvCxnSpPr/>
            <p:nvPr/>
          </p:nvCxnSpPr>
          <p:spPr>
            <a:xfrm flipH="1">
              <a:off x="2611408" y="3360575"/>
              <a:ext cx="68292" cy="68292"/>
            </a:xfrm>
            <a:prstGeom prst="line">
              <a:avLst/>
            </a:prstGeom>
            <a:ln w="15875" cap="rnd">
              <a:solidFill>
                <a:srgbClr val="5B453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직선 연결선 29">
              <a:extLst>
                <a:ext uri="{FF2B5EF4-FFF2-40B4-BE49-F238E27FC236}">
                  <a16:creationId xmlns:a16="http://schemas.microsoft.com/office/drawing/2014/main" id="{CD1E0231-8370-447D-B109-A81EAAC9CDD1}"/>
                </a:ext>
              </a:extLst>
            </p:cNvPr>
            <p:cNvCxnSpPr>
              <a:cxnSpLocks/>
            </p:cNvCxnSpPr>
            <p:nvPr/>
          </p:nvCxnSpPr>
          <p:spPr>
            <a:xfrm>
              <a:off x="2611408" y="3429133"/>
              <a:ext cx="68292" cy="68292"/>
            </a:xfrm>
            <a:prstGeom prst="line">
              <a:avLst/>
            </a:prstGeom>
            <a:ln w="15875" cap="rnd">
              <a:solidFill>
                <a:srgbClr val="5B453A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6" name="타원 35">
            <a:extLst>
              <a:ext uri="{FF2B5EF4-FFF2-40B4-BE49-F238E27FC236}">
                <a16:creationId xmlns:a16="http://schemas.microsoft.com/office/drawing/2014/main" id="{463888D0-7132-4139-B8DE-9BCACD2316A4}"/>
              </a:ext>
            </a:extLst>
          </p:cNvPr>
          <p:cNvSpPr/>
          <p:nvPr/>
        </p:nvSpPr>
        <p:spPr>
          <a:xfrm>
            <a:off x="3089510" y="2940170"/>
            <a:ext cx="870674" cy="870674"/>
          </a:xfrm>
          <a:prstGeom prst="ellipse">
            <a:avLst/>
          </a:prstGeom>
          <a:solidFill>
            <a:srgbClr val="5B453A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타원 36">
            <a:extLst>
              <a:ext uri="{FF2B5EF4-FFF2-40B4-BE49-F238E27FC236}">
                <a16:creationId xmlns:a16="http://schemas.microsoft.com/office/drawing/2014/main" id="{22CC6126-C3F0-4C12-BCAC-746D75B7C2D8}"/>
              </a:ext>
            </a:extLst>
          </p:cNvPr>
          <p:cNvSpPr/>
          <p:nvPr/>
        </p:nvSpPr>
        <p:spPr>
          <a:xfrm>
            <a:off x="8231816" y="2948072"/>
            <a:ext cx="870674" cy="870674"/>
          </a:xfrm>
          <a:prstGeom prst="ellipse">
            <a:avLst/>
          </a:prstGeom>
          <a:solidFill>
            <a:srgbClr val="F2D47E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pSp>
        <p:nvGrpSpPr>
          <p:cNvPr id="41" name="그룹 40">
            <a:extLst>
              <a:ext uri="{FF2B5EF4-FFF2-40B4-BE49-F238E27FC236}">
                <a16:creationId xmlns:a16="http://schemas.microsoft.com/office/drawing/2014/main" id="{1DF3572E-5758-4FE4-957F-A227354208B1}"/>
              </a:ext>
            </a:extLst>
          </p:cNvPr>
          <p:cNvGrpSpPr/>
          <p:nvPr/>
        </p:nvGrpSpPr>
        <p:grpSpPr>
          <a:xfrm flipH="1">
            <a:off x="7902108" y="3337600"/>
            <a:ext cx="45720" cy="91618"/>
            <a:chOff x="2611408" y="3360575"/>
            <a:chExt cx="68292" cy="136850"/>
          </a:xfrm>
        </p:grpSpPr>
        <p:cxnSp>
          <p:nvCxnSpPr>
            <p:cNvPr id="42" name="직선 연결선 41">
              <a:extLst>
                <a:ext uri="{FF2B5EF4-FFF2-40B4-BE49-F238E27FC236}">
                  <a16:creationId xmlns:a16="http://schemas.microsoft.com/office/drawing/2014/main" id="{17AC96FA-AF40-46F0-BE40-891EA3BEADEC}"/>
                </a:ext>
              </a:extLst>
            </p:cNvPr>
            <p:cNvCxnSpPr/>
            <p:nvPr/>
          </p:nvCxnSpPr>
          <p:spPr>
            <a:xfrm flipH="1">
              <a:off x="2611408" y="3360575"/>
              <a:ext cx="68292" cy="68292"/>
            </a:xfrm>
            <a:prstGeom prst="line">
              <a:avLst/>
            </a:prstGeom>
            <a:ln w="15875" cap="rnd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직선 연결선 42">
              <a:extLst>
                <a:ext uri="{FF2B5EF4-FFF2-40B4-BE49-F238E27FC236}">
                  <a16:creationId xmlns:a16="http://schemas.microsoft.com/office/drawing/2014/main" id="{EA69DCF3-DFA8-4A7E-B5A7-59C6FBE6EDA5}"/>
                </a:ext>
              </a:extLst>
            </p:cNvPr>
            <p:cNvCxnSpPr>
              <a:cxnSpLocks/>
            </p:cNvCxnSpPr>
            <p:nvPr/>
          </p:nvCxnSpPr>
          <p:spPr>
            <a:xfrm>
              <a:off x="2611408" y="3429133"/>
              <a:ext cx="68292" cy="68292"/>
            </a:xfrm>
            <a:prstGeom prst="line">
              <a:avLst/>
            </a:prstGeom>
            <a:ln w="15875" cap="rnd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64ACC872-E096-4674-A28F-F6EAA3F26E14}"/>
              </a:ext>
            </a:extLst>
          </p:cNvPr>
          <p:cNvSpPr txBox="1"/>
          <p:nvPr/>
        </p:nvSpPr>
        <p:spPr>
          <a:xfrm>
            <a:off x="3177845" y="3160063"/>
            <a:ext cx="694004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alpha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DayLog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alpha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>
                    <a:alpha val="95000"/>
                  </a:scheme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MyPet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>
                  <a:alpha val="95000"/>
                </a:scheme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6C60AFA9-36FA-4297-9DDA-615C72606B51}"/>
              </a:ext>
            </a:extLst>
          </p:cNvPr>
          <p:cNvSpPr txBox="1"/>
          <p:nvPr/>
        </p:nvSpPr>
        <p:spPr>
          <a:xfrm>
            <a:off x="8286129" y="3190914"/>
            <a:ext cx="762048" cy="4308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8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펫스타그램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8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/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8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TalkTalk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8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24" name="직사각형 23">
            <a:extLst>
              <a:ext uri="{FF2B5EF4-FFF2-40B4-BE49-F238E27FC236}">
                <a16:creationId xmlns:a16="http://schemas.microsoft.com/office/drawing/2014/main" id="{6F9E58F8-64B3-4AAC-9C63-E6D0584B05BE}"/>
              </a:ext>
            </a:extLst>
          </p:cNvPr>
          <p:cNvSpPr/>
          <p:nvPr/>
        </p:nvSpPr>
        <p:spPr>
          <a:xfrm>
            <a:off x="3089510" y="4629291"/>
            <a:ext cx="6012980" cy="767681"/>
          </a:xfrm>
          <a:prstGeom prst="rect">
            <a:avLst/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5" name="TextBox 54">
            <a:extLst>
              <a:ext uri="{FF2B5EF4-FFF2-40B4-BE49-F238E27FC236}">
                <a16:creationId xmlns:a16="http://schemas.microsoft.com/office/drawing/2014/main" id="{6BFF29AD-E711-4CE7-91EA-CBDC5BFAB0DB}"/>
              </a:ext>
            </a:extLst>
          </p:cNvPr>
          <p:cNvSpPr txBox="1"/>
          <p:nvPr/>
        </p:nvSpPr>
        <p:spPr>
          <a:xfrm>
            <a:off x="3270547" y="4667420"/>
            <a:ext cx="5650906" cy="693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기존 반려동물 커뮤니티 어플 에서 불필요한 기능을 삭제하고 </a:t>
            </a:r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커뮤티니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어플 특성에 집중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반려동물의 감정을 기록할 수 있는 특별한 일기작성 기능으로 색다른 경험을 제공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algn="ctr">
              <a:lnSpc>
                <a:spcPct val="120000"/>
              </a:lnSpc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반려동물인들이 흥미를 가지고 사용할 수 있는 대중적인 반려동물 관련 어플리케이션의 개발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7178048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458646" y="743252"/>
            <a:ext cx="127470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02.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설계 변경 사항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BC6577-9561-478B-95FF-FF407C67346E}"/>
              </a:ext>
            </a:extLst>
          </p:cNvPr>
          <p:cNvSpPr txBox="1"/>
          <p:nvPr/>
        </p:nvSpPr>
        <p:spPr>
          <a:xfrm>
            <a:off x="3647447" y="2024319"/>
            <a:ext cx="4904766" cy="69326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2.3.2(</a:t>
            </a:r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펫스타그램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게시물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와 기능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1.2.1(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일기작성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동영상 첨부 기능 삭제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6.1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구글계정 로그인과 기능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6.4.1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구글계정 회원가입 기능 삭제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사진 저장 방식을 서버에 직접 파일로 업로드 하고 테이블에는 저장 경로를 입력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7" name="그룹 6">
            <a:extLst>
              <a:ext uri="{FF2B5EF4-FFF2-40B4-BE49-F238E27FC236}">
                <a16:creationId xmlns:a16="http://schemas.microsoft.com/office/drawing/2014/main" id="{B1921FE3-2036-4E48-B6B7-ACD783106428}"/>
              </a:ext>
            </a:extLst>
          </p:cNvPr>
          <p:cNvGrpSpPr/>
          <p:nvPr/>
        </p:nvGrpSpPr>
        <p:grpSpPr>
          <a:xfrm>
            <a:off x="4918531" y="1435658"/>
            <a:ext cx="2347258" cy="416022"/>
            <a:chOff x="5873123" y="1456528"/>
            <a:chExt cx="2347258" cy="416022"/>
          </a:xfrm>
        </p:grpSpPr>
        <p:sp>
          <p:nvSpPr>
            <p:cNvPr id="8" name="사각형: 둥근 모서리 7">
              <a:extLst>
                <a:ext uri="{FF2B5EF4-FFF2-40B4-BE49-F238E27FC236}">
                  <a16:creationId xmlns:a16="http://schemas.microsoft.com/office/drawing/2014/main" id="{046704C4-A05E-4F65-ABF1-5952555E0023}"/>
                </a:ext>
              </a:extLst>
            </p:cNvPr>
            <p:cNvSpPr/>
            <p:nvPr/>
          </p:nvSpPr>
          <p:spPr>
            <a:xfrm>
              <a:off x="5873123" y="1456528"/>
              <a:ext cx="2347258" cy="416022"/>
            </a:xfrm>
            <a:prstGeom prst="roundRect">
              <a:avLst>
                <a:gd name="adj" fmla="val 50000"/>
              </a:avLst>
            </a:prstGeom>
            <a:solidFill>
              <a:srgbClr val="5B45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A6EC120F-38B2-4F55-88CB-92FEDF19477B}"/>
                </a:ext>
              </a:extLst>
            </p:cNvPr>
            <p:cNvSpPr txBox="1"/>
            <p:nvPr/>
          </p:nvSpPr>
          <p:spPr>
            <a:xfrm>
              <a:off x="6077580" y="1460659"/>
              <a:ext cx="1938352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chemeClr val="bg1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중간발표 변경사항</a:t>
              </a:r>
              <a:endParaRPr 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904F1E9D-2D52-43DD-89B6-2E81AD30F21F}"/>
              </a:ext>
            </a:extLst>
          </p:cNvPr>
          <p:cNvSpPr txBox="1"/>
          <p:nvPr/>
        </p:nvSpPr>
        <p:spPr>
          <a:xfrm>
            <a:off x="3856667" y="3901898"/>
            <a:ext cx="4486326" cy="130266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알림 기능을 실제 알림이 오는 것이 아니고 스위치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On/Off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로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DB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 사용자 별로 알림 설정 값이 입력되는 것 까지 구현하는 걸로 제한사항 추가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시간적 제약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지도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API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의 사용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카카오 맵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API -&gt;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구글지도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API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효율적인 개발을 위한 변경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디자인 부분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감정 스티커 별도 디자인 삭제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11" name="그룹 10">
            <a:extLst>
              <a:ext uri="{FF2B5EF4-FFF2-40B4-BE49-F238E27FC236}">
                <a16:creationId xmlns:a16="http://schemas.microsoft.com/office/drawing/2014/main" id="{06AD2EC5-0DE3-4FCF-9832-4AF755D04BD4}"/>
              </a:ext>
            </a:extLst>
          </p:cNvPr>
          <p:cNvGrpSpPr/>
          <p:nvPr/>
        </p:nvGrpSpPr>
        <p:grpSpPr>
          <a:xfrm>
            <a:off x="4668947" y="3101731"/>
            <a:ext cx="2820549" cy="416022"/>
            <a:chOff x="5641565" y="1456528"/>
            <a:chExt cx="2810386" cy="416022"/>
          </a:xfrm>
        </p:grpSpPr>
        <p:sp>
          <p:nvSpPr>
            <p:cNvPr id="14" name="사각형: 둥근 모서리 13">
              <a:extLst>
                <a:ext uri="{FF2B5EF4-FFF2-40B4-BE49-F238E27FC236}">
                  <a16:creationId xmlns:a16="http://schemas.microsoft.com/office/drawing/2014/main" id="{E8E4B369-3DBA-4237-AD57-C3DC2C8A45FE}"/>
                </a:ext>
              </a:extLst>
            </p:cNvPr>
            <p:cNvSpPr/>
            <p:nvPr/>
          </p:nvSpPr>
          <p:spPr>
            <a:xfrm>
              <a:off x="5873123" y="1456528"/>
              <a:ext cx="2347258" cy="416022"/>
            </a:xfrm>
            <a:prstGeom prst="roundRect">
              <a:avLst>
                <a:gd name="adj" fmla="val 50000"/>
              </a:avLst>
            </a:prstGeom>
            <a:solidFill>
              <a:srgbClr val="5B45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5" name="TextBox 14">
              <a:extLst>
                <a:ext uri="{FF2B5EF4-FFF2-40B4-BE49-F238E27FC236}">
                  <a16:creationId xmlns:a16="http://schemas.microsoft.com/office/drawing/2014/main" id="{21F8B243-06C8-4279-BFD0-C57105990B0F}"/>
                </a:ext>
              </a:extLst>
            </p:cNvPr>
            <p:cNvSpPr txBox="1"/>
            <p:nvPr/>
          </p:nvSpPr>
          <p:spPr>
            <a:xfrm>
              <a:off x="5641565" y="1460659"/>
              <a:ext cx="2810386" cy="400110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F2D47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추가 변경사항</a:t>
              </a:r>
              <a:endParaRPr 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57004183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65379" y="406823"/>
            <a:ext cx="227687" cy="244277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BE584658-FFCE-40D1-83B2-91BDAF5B73F1}"/>
              </a:ext>
            </a:extLst>
          </p:cNvPr>
          <p:cNvSpPr txBox="1"/>
          <p:nvPr/>
        </p:nvSpPr>
        <p:spPr>
          <a:xfrm>
            <a:off x="5336820" y="743252"/>
            <a:ext cx="151836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03. </a:t>
            </a:r>
            <a:r>
              <a:rPr lang="ko-KR" altLang="en-US" sz="12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>
                    <a:alpha val="65000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자체 평가</a:t>
            </a:r>
            <a:endParaRPr lang="en-US" sz="12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>
                  <a:alpha val="65000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4" name="그룹 3">
            <a:extLst>
              <a:ext uri="{FF2B5EF4-FFF2-40B4-BE49-F238E27FC236}">
                <a16:creationId xmlns:a16="http://schemas.microsoft.com/office/drawing/2014/main" id="{1F32A0EF-33EF-4145-A34B-FDE368F48AC1}"/>
              </a:ext>
            </a:extLst>
          </p:cNvPr>
          <p:cNvGrpSpPr/>
          <p:nvPr/>
        </p:nvGrpSpPr>
        <p:grpSpPr>
          <a:xfrm>
            <a:off x="1148675" y="1991464"/>
            <a:ext cx="9894649" cy="2875071"/>
            <a:chOff x="1245741" y="2007358"/>
            <a:chExt cx="9894649" cy="2875071"/>
          </a:xfrm>
        </p:grpSpPr>
        <p:cxnSp>
          <p:nvCxnSpPr>
            <p:cNvPr id="6" name="직선 연결선 5">
              <a:extLst>
                <a:ext uri="{FF2B5EF4-FFF2-40B4-BE49-F238E27FC236}">
                  <a16:creationId xmlns:a16="http://schemas.microsoft.com/office/drawing/2014/main" id="{026E0BF0-4BFB-43CA-8E79-1D6D67674EE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45741" y="2534301"/>
              <a:ext cx="9894649" cy="15697"/>
            </a:xfrm>
            <a:prstGeom prst="line">
              <a:avLst/>
            </a:prstGeom>
            <a:ln w="6350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TextBox 6">
              <a:extLst>
                <a:ext uri="{FF2B5EF4-FFF2-40B4-BE49-F238E27FC236}">
                  <a16:creationId xmlns:a16="http://schemas.microsoft.com/office/drawing/2014/main" id="{6679D788-397F-4E53-A58E-8F9C5C1D0EE5}"/>
                </a:ext>
              </a:extLst>
            </p:cNvPr>
            <p:cNvSpPr txBox="1"/>
            <p:nvPr/>
          </p:nvSpPr>
          <p:spPr>
            <a:xfrm>
              <a:off x="3074639" y="2007358"/>
              <a:ext cx="614271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이수호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8" name="TextBox 7">
              <a:extLst>
                <a:ext uri="{FF2B5EF4-FFF2-40B4-BE49-F238E27FC236}">
                  <a16:creationId xmlns:a16="http://schemas.microsoft.com/office/drawing/2014/main" id="{F6FCF125-ED02-457C-905E-00D6D8813F12}"/>
                </a:ext>
              </a:extLst>
            </p:cNvPr>
            <p:cNvSpPr txBox="1"/>
            <p:nvPr/>
          </p:nvSpPr>
          <p:spPr>
            <a:xfrm>
              <a:off x="4538260" y="2007358"/>
              <a:ext cx="622286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최동민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9" name="TextBox 8">
              <a:extLst>
                <a:ext uri="{FF2B5EF4-FFF2-40B4-BE49-F238E27FC236}">
                  <a16:creationId xmlns:a16="http://schemas.microsoft.com/office/drawing/2014/main" id="{B3A7BC3B-2032-4556-A478-CE62062F0BE9}"/>
                </a:ext>
              </a:extLst>
            </p:cNvPr>
            <p:cNvSpPr txBox="1"/>
            <p:nvPr/>
          </p:nvSpPr>
          <p:spPr>
            <a:xfrm>
              <a:off x="5996271" y="2007358"/>
              <a:ext cx="641522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한찬웅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5EA5B4FB-4A24-4046-BB77-09371EF09D78}"/>
                </a:ext>
              </a:extLst>
            </p:cNvPr>
            <p:cNvSpPr txBox="1"/>
            <p:nvPr/>
          </p:nvSpPr>
          <p:spPr>
            <a:xfrm>
              <a:off x="7515107" y="2007358"/>
              <a:ext cx="633507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위안펑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cxnSp>
          <p:nvCxnSpPr>
            <p:cNvPr id="11" name="직선 연결선 10">
              <a:extLst>
                <a:ext uri="{FF2B5EF4-FFF2-40B4-BE49-F238E27FC236}">
                  <a16:creationId xmlns:a16="http://schemas.microsoft.com/office/drawing/2014/main" id="{057696E0-A256-43F3-A9BF-5D8F8FF7B235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45741" y="3139915"/>
              <a:ext cx="9894307" cy="15689"/>
            </a:xfrm>
            <a:prstGeom prst="line">
              <a:avLst/>
            </a:prstGeom>
            <a:ln w="6350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직선 연결선 13">
              <a:extLst>
                <a:ext uri="{FF2B5EF4-FFF2-40B4-BE49-F238E27FC236}">
                  <a16:creationId xmlns:a16="http://schemas.microsoft.com/office/drawing/2014/main" id="{4439955E-4C5E-4283-9DC8-44DAEBECC54D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45741" y="3688837"/>
              <a:ext cx="9894649" cy="37068"/>
            </a:xfrm>
            <a:prstGeom prst="line">
              <a:avLst/>
            </a:prstGeom>
            <a:ln w="6350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직선 연결선 14">
              <a:extLst>
                <a:ext uri="{FF2B5EF4-FFF2-40B4-BE49-F238E27FC236}">
                  <a16:creationId xmlns:a16="http://schemas.microsoft.com/office/drawing/2014/main" id="{8262F4EC-85DE-4651-BE60-1BC45EE56C26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1245741" y="4308484"/>
              <a:ext cx="9894649" cy="23428"/>
            </a:xfrm>
            <a:prstGeom prst="line">
              <a:avLst/>
            </a:prstGeom>
            <a:ln w="6350">
              <a:solidFill>
                <a:srgbClr val="F2D47E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6" name="TextBox 15">
              <a:extLst>
                <a:ext uri="{FF2B5EF4-FFF2-40B4-BE49-F238E27FC236}">
                  <a16:creationId xmlns:a16="http://schemas.microsoft.com/office/drawing/2014/main" id="{3BCF5E09-D9B0-41EF-969A-DCCBA441CD15}"/>
                </a:ext>
              </a:extLst>
            </p:cNvPr>
            <p:cNvSpPr txBox="1"/>
            <p:nvPr/>
          </p:nvSpPr>
          <p:spPr>
            <a:xfrm>
              <a:off x="1348221" y="2666870"/>
              <a:ext cx="1271502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참신성 및 도전성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7" name="TextBox 16">
              <a:extLst>
                <a:ext uri="{FF2B5EF4-FFF2-40B4-BE49-F238E27FC236}">
                  <a16:creationId xmlns:a16="http://schemas.microsoft.com/office/drawing/2014/main" id="{80C03F6E-7B6C-48EB-9A72-E049F0EA861B}"/>
                </a:ext>
              </a:extLst>
            </p:cNvPr>
            <p:cNvSpPr txBox="1"/>
            <p:nvPr/>
          </p:nvSpPr>
          <p:spPr>
            <a:xfrm>
              <a:off x="1348220" y="3263191"/>
              <a:ext cx="599844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유용성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18" name="TextBox 17">
              <a:extLst>
                <a:ext uri="{FF2B5EF4-FFF2-40B4-BE49-F238E27FC236}">
                  <a16:creationId xmlns:a16="http://schemas.microsoft.com/office/drawing/2014/main" id="{8F032A92-B00E-456E-83C1-ECE3A4418EB4}"/>
                </a:ext>
              </a:extLst>
            </p:cNvPr>
            <p:cNvSpPr txBox="1"/>
            <p:nvPr/>
          </p:nvSpPr>
          <p:spPr>
            <a:xfrm>
              <a:off x="1348219" y="3869895"/>
              <a:ext cx="604653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 err="1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충실성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0" name="TextBox 19">
              <a:extLst>
                <a:ext uri="{FF2B5EF4-FFF2-40B4-BE49-F238E27FC236}">
                  <a16:creationId xmlns:a16="http://schemas.microsoft.com/office/drawing/2014/main" id="{712C60DB-96DB-4D67-8D6E-20DC8544337F}"/>
                </a:ext>
              </a:extLst>
            </p:cNvPr>
            <p:cNvSpPr txBox="1"/>
            <p:nvPr/>
          </p:nvSpPr>
          <p:spPr>
            <a:xfrm>
              <a:off x="1348219" y="4420540"/>
              <a:ext cx="1253869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편리성 및 심미성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1" name="TextBox 20">
              <a:extLst>
                <a:ext uri="{FF2B5EF4-FFF2-40B4-BE49-F238E27FC236}">
                  <a16:creationId xmlns:a16="http://schemas.microsoft.com/office/drawing/2014/main" id="{A52F13E6-4B24-48D4-845F-56A6FBC9AB59}"/>
                </a:ext>
              </a:extLst>
            </p:cNvPr>
            <p:cNvSpPr txBox="1"/>
            <p:nvPr/>
          </p:nvSpPr>
          <p:spPr>
            <a:xfrm>
              <a:off x="8902282" y="2007358"/>
              <a:ext cx="498855" cy="32932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sz="1400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결과</a:t>
              </a:r>
              <a:endParaRPr lang="en-US" altLang="ko-KR" sz="1400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22" name="TextBox 21">
              <a:extLst>
                <a:ext uri="{FF2B5EF4-FFF2-40B4-BE49-F238E27FC236}">
                  <a16:creationId xmlns:a16="http://schemas.microsoft.com/office/drawing/2014/main" id="{A3BEE63F-500C-4B3C-907C-46A9BFFB788A}"/>
                </a:ext>
              </a:extLst>
            </p:cNvPr>
            <p:cNvSpPr txBox="1"/>
            <p:nvPr/>
          </p:nvSpPr>
          <p:spPr>
            <a:xfrm>
              <a:off x="5958935" y="3184419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3" name="TextBox 22">
              <a:extLst>
                <a:ext uri="{FF2B5EF4-FFF2-40B4-BE49-F238E27FC236}">
                  <a16:creationId xmlns:a16="http://schemas.microsoft.com/office/drawing/2014/main" id="{7FA3A3BE-D1EF-451A-86C8-A25A2D21202D}"/>
                </a:ext>
              </a:extLst>
            </p:cNvPr>
            <p:cNvSpPr txBox="1"/>
            <p:nvPr/>
          </p:nvSpPr>
          <p:spPr>
            <a:xfrm>
              <a:off x="4554972" y="3789488"/>
              <a:ext cx="588862" cy="490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4" name="TextBox 23">
              <a:extLst>
                <a:ext uri="{FF2B5EF4-FFF2-40B4-BE49-F238E27FC236}">
                  <a16:creationId xmlns:a16="http://schemas.microsoft.com/office/drawing/2014/main" id="{A01331A2-6676-4079-ADE8-596A4B43FECD}"/>
                </a:ext>
              </a:extLst>
            </p:cNvPr>
            <p:cNvSpPr txBox="1"/>
            <p:nvPr/>
          </p:nvSpPr>
          <p:spPr>
            <a:xfrm>
              <a:off x="3087343" y="2586463"/>
              <a:ext cx="588862" cy="49013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5" name="TextBox 24">
              <a:extLst>
                <a:ext uri="{FF2B5EF4-FFF2-40B4-BE49-F238E27FC236}">
                  <a16:creationId xmlns:a16="http://schemas.microsoft.com/office/drawing/2014/main" id="{269F000B-13DB-402E-9F2A-391CBBDB71AD}"/>
                </a:ext>
              </a:extLst>
            </p:cNvPr>
            <p:cNvSpPr txBox="1"/>
            <p:nvPr/>
          </p:nvSpPr>
          <p:spPr>
            <a:xfrm>
              <a:off x="5958935" y="2588098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6" name="TextBox 25">
              <a:extLst>
                <a:ext uri="{FF2B5EF4-FFF2-40B4-BE49-F238E27FC236}">
                  <a16:creationId xmlns:a16="http://schemas.microsoft.com/office/drawing/2014/main" id="{7FEB0369-2DD1-4DE4-B13F-EB6B50AE1356}"/>
                </a:ext>
              </a:extLst>
            </p:cNvPr>
            <p:cNvSpPr txBox="1"/>
            <p:nvPr/>
          </p:nvSpPr>
          <p:spPr>
            <a:xfrm>
              <a:off x="5958935" y="4341768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7" name="TextBox 26">
              <a:extLst>
                <a:ext uri="{FF2B5EF4-FFF2-40B4-BE49-F238E27FC236}">
                  <a16:creationId xmlns:a16="http://schemas.microsoft.com/office/drawing/2014/main" id="{AFEB2386-6B16-438F-A7A6-C8CC662E6FAE}"/>
                </a:ext>
              </a:extLst>
            </p:cNvPr>
            <p:cNvSpPr txBox="1"/>
            <p:nvPr/>
          </p:nvSpPr>
          <p:spPr>
            <a:xfrm>
              <a:off x="7537429" y="2588098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8" name="TextBox 27">
              <a:extLst>
                <a:ext uri="{FF2B5EF4-FFF2-40B4-BE49-F238E27FC236}">
                  <a16:creationId xmlns:a16="http://schemas.microsoft.com/office/drawing/2014/main" id="{1BCA7CD5-88E8-4BD5-B0F8-94158ADCF4EF}"/>
                </a:ext>
              </a:extLst>
            </p:cNvPr>
            <p:cNvSpPr txBox="1"/>
            <p:nvPr/>
          </p:nvSpPr>
          <p:spPr>
            <a:xfrm>
              <a:off x="6022601" y="3791123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29" name="TextBox 28">
              <a:extLst>
                <a:ext uri="{FF2B5EF4-FFF2-40B4-BE49-F238E27FC236}">
                  <a16:creationId xmlns:a16="http://schemas.microsoft.com/office/drawing/2014/main" id="{4D1E9396-36F5-43A3-80E5-B1B1B6EEF0E7}"/>
                </a:ext>
              </a:extLst>
            </p:cNvPr>
            <p:cNvSpPr txBox="1"/>
            <p:nvPr/>
          </p:nvSpPr>
          <p:spPr>
            <a:xfrm>
              <a:off x="7537429" y="3184419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0" name="TextBox 29">
              <a:extLst>
                <a:ext uri="{FF2B5EF4-FFF2-40B4-BE49-F238E27FC236}">
                  <a16:creationId xmlns:a16="http://schemas.microsoft.com/office/drawing/2014/main" id="{470C859A-93E1-4017-84A8-E340BF40352F}"/>
                </a:ext>
              </a:extLst>
            </p:cNvPr>
            <p:cNvSpPr txBox="1"/>
            <p:nvPr/>
          </p:nvSpPr>
          <p:spPr>
            <a:xfrm>
              <a:off x="7537429" y="4341768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1" name="TextBox 30">
              <a:extLst>
                <a:ext uri="{FF2B5EF4-FFF2-40B4-BE49-F238E27FC236}">
                  <a16:creationId xmlns:a16="http://schemas.microsoft.com/office/drawing/2014/main" id="{7C4D85C8-7E82-4D2D-94C5-4B7112655E9B}"/>
                </a:ext>
              </a:extLst>
            </p:cNvPr>
            <p:cNvSpPr txBox="1"/>
            <p:nvPr/>
          </p:nvSpPr>
          <p:spPr>
            <a:xfrm>
              <a:off x="4491306" y="2588098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5371EF9B-E460-442B-9BEE-A3E7316FA2C9}"/>
                </a:ext>
              </a:extLst>
            </p:cNvPr>
            <p:cNvSpPr txBox="1"/>
            <p:nvPr/>
          </p:nvSpPr>
          <p:spPr>
            <a:xfrm>
              <a:off x="4554972" y="3184419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971BEFE5-33EB-4CCF-B71F-1600F7CE6465}"/>
                </a:ext>
              </a:extLst>
            </p:cNvPr>
            <p:cNvSpPr txBox="1"/>
            <p:nvPr/>
          </p:nvSpPr>
          <p:spPr>
            <a:xfrm>
              <a:off x="4491306" y="4341768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9808391B-91E5-4AE7-B006-15AE046FCF26}"/>
                </a:ext>
              </a:extLst>
            </p:cNvPr>
            <p:cNvSpPr txBox="1"/>
            <p:nvPr/>
          </p:nvSpPr>
          <p:spPr>
            <a:xfrm>
              <a:off x="7537429" y="3791123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A62D6D33-AE6D-4740-97DB-C12E0F85C12A}"/>
                </a:ext>
              </a:extLst>
            </p:cNvPr>
            <p:cNvSpPr txBox="1"/>
            <p:nvPr/>
          </p:nvSpPr>
          <p:spPr>
            <a:xfrm>
              <a:off x="8793611" y="2534301"/>
              <a:ext cx="716195" cy="594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012E0539-8939-4A2B-8B62-57657B6697BA}"/>
                </a:ext>
              </a:extLst>
            </p:cNvPr>
            <p:cNvSpPr txBox="1"/>
            <p:nvPr/>
          </p:nvSpPr>
          <p:spPr>
            <a:xfrm>
              <a:off x="8793610" y="3130622"/>
              <a:ext cx="716195" cy="594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DC445330-A351-4A54-B735-5E49DCFAA219}"/>
                </a:ext>
              </a:extLst>
            </p:cNvPr>
            <p:cNvSpPr txBox="1"/>
            <p:nvPr/>
          </p:nvSpPr>
          <p:spPr>
            <a:xfrm>
              <a:off x="3087343" y="3791123"/>
              <a:ext cx="588862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09F71931-79FC-4C09-9EEE-88F5613038AC}"/>
                </a:ext>
              </a:extLst>
            </p:cNvPr>
            <p:cNvSpPr txBox="1"/>
            <p:nvPr/>
          </p:nvSpPr>
          <p:spPr>
            <a:xfrm>
              <a:off x="8857275" y="3737326"/>
              <a:ext cx="588862" cy="594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2BF75A5B-2A6E-41E6-AD67-38DAFE4AA050}"/>
                </a:ext>
              </a:extLst>
            </p:cNvPr>
            <p:cNvSpPr txBox="1"/>
            <p:nvPr/>
          </p:nvSpPr>
          <p:spPr>
            <a:xfrm>
              <a:off x="8793609" y="4287971"/>
              <a:ext cx="716195" cy="594458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4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4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BB424D34-CDE8-4C11-B505-8595BBFDD848}"/>
                </a:ext>
              </a:extLst>
            </p:cNvPr>
            <p:cNvSpPr txBox="1"/>
            <p:nvPr/>
          </p:nvSpPr>
          <p:spPr>
            <a:xfrm>
              <a:off x="3023677" y="4341768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1" name="TextBox 40">
              <a:extLst>
                <a:ext uri="{FF2B5EF4-FFF2-40B4-BE49-F238E27FC236}">
                  <a16:creationId xmlns:a16="http://schemas.microsoft.com/office/drawing/2014/main" id="{C5B76634-236B-4AD8-8DB1-3ECB211CAEAB}"/>
                </a:ext>
              </a:extLst>
            </p:cNvPr>
            <p:cNvSpPr txBox="1"/>
            <p:nvPr/>
          </p:nvSpPr>
          <p:spPr>
            <a:xfrm>
              <a:off x="3023677" y="3184419"/>
              <a:ext cx="716195" cy="4868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  <a:p>
              <a:pPr algn="ctr">
                <a:lnSpc>
                  <a:spcPct val="120000"/>
                </a:lnSpc>
              </a:pPr>
              <a:r>
                <a:rPr lang="ko-KR" altLang="en-US" sz="1100" spc="-50" dirty="0">
                  <a:ln>
                    <a:solidFill>
                      <a:schemeClr val="accent1">
                        <a:alpha val="0"/>
                      </a:schemeClr>
                    </a:solidFill>
                  </a:ln>
                  <a:solidFill>
                    <a:srgbClr val="574D4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★★★</a:t>
              </a:r>
              <a:endParaRPr lang="en-US" altLang="ko-KR" sz="1100" spc="-50" dirty="0">
                <a:ln>
                  <a:solidFill>
                    <a:schemeClr val="accent1">
                      <a:alpha val="0"/>
                    </a:schemeClr>
                  </a:solidFill>
                </a:ln>
                <a:solidFill>
                  <a:srgbClr val="574D4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B6AB057-491E-432F-BB97-63AF8DB241D9}"/>
                </a:ext>
              </a:extLst>
            </p:cNvPr>
            <p:cNvSpPr txBox="1"/>
            <p:nvPr/>
          </p:nvSpPr>
          <p:spPr>
            <a:xfrm>
              <a:off x="9739812" y="2633014"/>
              <a:ext cx="546945" cy="3970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우수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65EA3949-E711-4264-B6DD-81F5D6FCDC58}"/>
                </a:ext>
              </a:extLst>
            </p:cNvPr>
            <p:cNvSpPr txBox="1"/>
            <p:nvPr/>
          </p:nvSpPr>
          <p:spPr>
            <a:xfrm>
              <a:off x="9739812" y="3229335"/>
              <a:ext cx="976549" cy="3970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매우 우수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9227E4A-CEDD-4E6A-8538-0B36E82B7B54}"/>
                </a:ext>
              </a:extLst>
            </p:cNvPr>
            <p:cNvSpPr txBox="1"/>
            <p:nvPr/>
          </p:nvSpPr>
          <p:spPr>
            <a:xfrm>
              <a:off x="9739812" y="4386684"/>
              <a:ext cx="546945" cy="3970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우수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F3046CD6-94B0-456B-8F53-6E66948BC98E}"/>
                </a:ext>
              </a:extLst>
            </p:cNvPr>
            <p:cNvSpPr txBox="1"/>
            <p:nvPr/>
          </p:nvSpPr>
          <p:spPr>
            <a:xfrm>
              <a:off x="9736606" y="3836039"/>
              <a:ext cx="546945" cy="3970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lnSpc>
                  <a:spcPct val="110000"/>
                </a:lnSpc>
              </a:pPr>
              <a:r>
                <a:rPr lang="ko-KR" altLang="en-US" dirty="0">
                  <a:latin typeface="배달의민족 주아" panose="02020603020101020101" pitchFamily="18" charset="-127"/>
                  <a:ea typeface="배달의민족 주아" panose="02020603020101020101" pitchFamily="18" charset="-127"/>
                  <a:cs typeface="KoPubWorld돋움체 Medium" panose="00000600000000000000" pitchFamily="2" charset="-127"/>
                </a:rPr>
                <a:t>우수</a:t>
              </a:r>
              <a:endParaRPr lang="en-US" altLang="ko-KR" dirty="0">
                <a:latin typeface="배달의민족 주아" panose="02020603020101020101" pitchFamily="18" charset="-127"/>
                <a:ea typeface="배달의민족 주아" panose="02020603020101020101" pitchFamily="18" charset="-127"/>
                <a:cs typeface="KoPubWorld돋움체 Medium" panose="00000600000000000000" pitchFamily="2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3552881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5B453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8" name="그룹 17">
            <a:extLst>
              <a:ext uri="{FF2B5EF4-FFF2-40B4-BE49-F238E27FC236}">
                <a16:creationId xmlns:a16="http://schemas.microsoft.com/office/drawing/2014/main" id="{84B6C137-9C23-47A4-87EB-D0EE7846881A}"/>
              </a:ext>
            </a:extLst>
          </p:cNvPr>
          <p:cNvGrpSpPr/>
          <p:nvPr/>
        </p:nvGrpSpPr>
        <p:grpSpPr>
          <a:xfrm>
            <a:off x="5602524" y="2236978"/>
            <a:ext cx="940422" cy="853636"/>
            <a:chOff x="4004698" y="1773476"/>
            <a:chExt cx="1088074" cy="987665"/>
          </a:xfrm>
        </p:grpSpPr>
        <p:sp>
          <p:nvSpPr>
            <p:cNvPr id="44" name="타원 43">
              <a:extLst>
                <a:ext uri="{FF2B5EF4-FFF2-40B4-BE49-F238E27FC236}">
                  <a16:creationId xmlns:a16="http://schemas.microsoft.com/office/drawing/2014/main" id="{41F7FB6E-95B9-430D-BB06-AF876C01E6C0}"/>
                </a:ext>
              </a:extLst>
            </p:cNvPr>
            <p:cNvSpPr/>
            <p:nvPr/>
          </p:nvSpPr>
          <p:spPr>
            <a:xfrm>
              <a:off x="4004698" y="2613916"/>
              <a:ext cx="1088074" cy="147225"/>
            </a:xfrm>
            <a:prstGeom prst="ellipse">
              <a:avLst/>
            </a:prstGeom>
            <a:solidFill>
              <a:schemeClr val="bg1">
                <a:alpha val="58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F25DED84-DD53-47A6-836D-FB4D5F6FB942}"/>
                </a:ext>
              </a:extLst>
            </p:cNvPr>
            <p:cNvPicPr>
              <a:picLocks noChangeAspect="1"/>
            </p:cNvPicPr>
            <p:nvPr/>
          </p:nvPicPr>
          <p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p:blipFill>
          <p:spPr>
            <a:xfrm>
              <a:off x="4059434" y="1773476"/>
              <a:ext cx="1030410" cy="943762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5FB832D0-DCE3-4726-8B41-2D19DB92E02A}"/>
              </a:ext>
            </a:extLst>
          </p:cNvPr>
          <p:cNvGrpSpPr/>
          <p:nvPr/>
        </p:nvGrpSpPr>
        <p:grpSpPr>
          <a:xfrm rot="20592476">
            <a:off x="6309426" y="1846058"/>
            <a:ext cx="535192" cy="505722"/>
            <a:chOff x="5052084" y="698353"/>
            <a:chExt cx="790521" cy="747004"/>
          </a:xfrm>
          <a:solidFill>
            <a:schemeClr val="bg1"/>
          </a:solidFill>
        </p:grpSpPr>
        <p:sp>
          <p:nvSpPr>
            <p:cNvPr id="48" name="타원 47">
              <a:extLst>
                <a:ext uri="{FF2B5EF4-FFF2-40B4-BE49-F238E27FC236}">
                  <a16:creationId xmlns:a16="http://schemas.microsoft.com/office/drawing/2014/main" id="{C18253A1-A43C-4087-8170-1E8033A5814F}"/>
                </a:ext>
              </a:extLst>
            </p:cNvPr>
            <p:cNvSpPr/>
            <p:nvPr/>
          </p:nvSpPr>
          <p:spPr>
            <a:xfrm>
              <a:off x="5095603" y="698353"/>
              <a:ext cx="747002" cy="747004"/>
            </a:xfrm>
            <a:prstGeom prst="ellips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49" name="이등변 삼각형 13">
              <a:extLst>
                <a:ext uri="{FF2B5EF4-FFF2-40B4-BE49-F238E27FC236}">
                  <a16:creationId xmlns:a16="http://schemas.microsoft.com/office/drawing/2014/main" id="{1A14BD7D-1B1B-4BD2-B4F8-9AAD8102000E}"/>
                </a:ext>
              </a:extLst>
            </p:cNvPr>
            <p:cNvSpPr/>
            <p:nvPr/>
          </p:nvSpPr>
          <p:spPr>
            <a:xfrm rot="2791802" flipV="1">
              <a:off x="5030977" y="1226805"/>
              <a:ext cx="216011" cy="173797"/>
            </a:xfrm>
            <a:custGeom>
              <a:avLst/>
              <a:gdLst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9079 h 179079"/>
                <a:gd name="connsiteX1" fmla="*/ 103866 w 207732"/>
                <a:gd name="connsiteY1" fmla="*/ 0 h 179079"/>
                <a:gd name="connsiteX2" fmla="*/ 207732 w 207732"/>
                <a:gd name="connsiteY2" fmla="*/ 179079 h 179079"/>
                <a:gd name="connsiteX3" fmla="*/ 0 w 207732"/>
                <a:gd name="connsiteY3" fmla="*/ 179079 h 179079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07732"/>
                <a:gd name="connsiteY0" fmla="*/ 171117 h 171117"/>
                <a:gd name="connsiteX1" fmla="*/ 92004 w 207732"/>
                <a:gd name="connsiteY1" fmla="*/ 0 h 171117"/>
                <a:gd name="connsiteX2" fmla="*/ 207732 w 207732"/>
                <a:gd name="connsiteY2" fmla="*/ 171117 h 171117"/>
                <a:gd name="connsiteX3" fmla="*/ 0 w 207732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5017"/>
                <a:gd name="connsiteY0" fmla="*/ 171117 h 171117"/>
                <a:gd name="connsiteX1" fmla="*/ 92004 w 215017"/>
                <a:gd name="connsiteY1" fmla="*/ 0 h 171117"/>
                <a:gd name="connsiteX2" fmla="*/ 207732 w 215017"/>
                <a:gd name="connsiteY2" fmla="*/ 171117 h 171117"/>
                <a:gd name="connsiteX3" fmla="*/ 0 w 215017"/>
                <a:gd name="connsiteY3" fmla="*/ 171117 h 171117"/>
                <a:gd name="connsiteX0" fmla="*/ 0 w 216011"/>
                <a:gd name="connsiteY0" fmla="*/ 173798 h 173798"/>
                <a:gd name="connsiteX1" fmla="*/ 104544 w 216011"/>
                <a:gd name="connsiteY1" fmla="*/ 0 h 173798"/>
                <a:gd name="connsiteX2" fmla="*/ 207732 w 216011"/>
                <a:gd name="connsiteY2" fmla="*/ 173798 h 173798"/>
                <a:gd name="connsiteX3" fmla="*/ 0 w 216011"/>
                <a:gd name="connsiteY3" fmla="*/ 173798 h 17379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</a:cxnLst>
              <a:rect l="l" t="t" r="r" b="b"/>
              <a:pathLst>
                <a:path w="216011" h="173798">
                  <a:moveTo>
                    <a:pt x="0" y="173798"/>
                  </a:moveTo>
                  <a:cubicBezTo>
                    <a:pt x="86468" y="153555"/>
                    <a:pt x="139021" y="87222"/>
                    <a:pt x="104544" y="0"/>
                  </a:cubicBezTo>
                  <a:cubicBezTo>
                    <a:pt x="178662" y="52018"/>
                    <a:pt x="238563" y="138658"/>
                    <a:pt x="207732" y="173798"/>
                  </a:cubicBezTo>
                  <a:lnTo>
                    <a:pt x="0" y="173798"/>
                  </a:lnTo>
                  <a:close/>
                </a:path>
              </a:pathLst>
            </a:cu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 dirty="0"/>
            </a:p>
          </p:txBody>
        </p:sp>
      </p:grpSp>
      <p:sp>
        <p:nvSpPr>
          <p:cNvPr id="16" name="TextBox 15">
            <a:extLst>
              <a:ext uri="{FF2B5EF4-FFF2-40B4-BE49-F238E27FC236}">
                <a16:creationId xmlns:a16="http://schemas.microsoft.com/office/drawing/2014/main" id="{DD8437BE-C27A-4FC8-83CB-ED73A0AD9C61}"/>
              </a:ext>
            </a:extLst>
          </p:cNvPr>
          <p:cNvSpPr txBox="1"/>
          <p:nvPr/>
        </p:nvSpPr>
        <p:spPr>
          <a:xfrm>
            <a:off x="6373889" y="1959980"/>
            <a:ext cx="4395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200" dirty="0">
                <a:solidFill>
                  <a:srgbClr val="5B453A">
                    <a:alpha val="89804"/>
                  </a:srgbClr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타임</a:t>
            </a:r>
            <a:endParaRPr lang="en-US" sz="1200" dirty="0">
              <a:solidFill>
                <a:srgbClr val="5B453A">
                  <a:alpha val="89804"/>
                </a:srgbClr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498C8211-BDF7-4FF1-ABF7-63EB7A728E58}"/>
              </a:ext>
            </a:extLst>
          </p:cNvPr>
          <p:cNvSpPr txBox="1"/>
          <p:nvPr/>
        </p:nvSpPr>
        <p:spPr>
          <a:xfrm>
            <a:off x="5230224" y="3305989"/>
            <a:ext cx="1731564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400" spc="-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팀원 발표 진행</a:t>
            </a:r>
            <a:endParaRPr lang="en-US" sz="2400" spc="-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F2D47E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sp>
        <p:nvSpPr>
          <p:cNvPr id="53" name="TextBox 52">
            <a:extLst>
              <a:ext uri="{FF2B5EF4-FFF2-40B4-BE49-F238E27FC236}">
                <a16:creationId xmlns:a16="http://schemas.microsoft.com/office/drawing/2014/main" id="{2D8ED6F5-BDF6-4C3A-A0C4-09014AB51A31}"/>
              </a:ext>
            </a:extLst>
          </p:cNvPr>
          <p:cNvSpPr txBox="1"/>
          <p:nvPr/>
        </p:nvSpPr>
        <p:spPr>
          <a:xfrm>
            <a:off x="4688415" y="3750591"/>
            <a:ext cx="281519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컴퓨터과학과 </a:t>
            </a:r>
            <a:r>
              <a:rPr lang="en-US" altLang="ko-KR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2016010887 </a:t>
            </a:r>
            <a:r>
              <a:rPr lang="ko-KR" altLang="en-US" sz="1600" spc="-5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이수호</a:t>
            </a:r>
            <a:endParaRPr lang="en-US" sz="1600" spc="-5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56" name="그래픽 55">
            <a:extLst>
              <a:ext uri="{FF2B5EF4-FFF2-40B4-BE49-F238E27FC236}">
                <a16:creationId xmlns:a16="http://schemas.microsoft.com/office/drawing/2014/main" id="{7BEABCD3-BE39-467F-9DB1-5527E3B97BCE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917188" y="4359910"/>
            <a:ext cx="324068" cy="3476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16660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68" y="65670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5003393" y="660836"/>
            <a:ext cx="2185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개발업무 및 구현현황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DDD190-491D-4C36-AB2F-D0C28963E7F9}"/>
              </a:ext>
            </a:extLst>
          </p:cNvPr>
          <p:cNvSpPr txBox="1"/>
          <p:nvPr/>
        </p:nvSpPr>
        <p:spPr>
          <a:xfrm>
            <a:off x="1194015" y="2059556"/>
            <a:ext cx="4302781" cy="353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일기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일기의 작성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삭제 기능 구현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다중선택 삭제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작성날짜 선택해서 일기 목록보기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일기 작성할 때 사진 첨부 해서 저장하기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 </a:t>
            </a:r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MyPet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정보 추가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삭제 기능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 보기 페이지에서 메모작성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 추가할 때 사진 첨부 해서 저장하기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 슬라이드로 여러 반려동물 정보 넘겨 보기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 자동로그인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/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비밀번호 찾기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구축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Ubuntu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구축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웹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상에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PHP, MySQL, Apache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설치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어플리케이션 폰트 및 색상 디자인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 구성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레이아웃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디자인 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프로젝트에 폰트 및 색상 </a:t>
            </a:r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에셋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추가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BA8EF5F-C7C7-45A3-8E79-D3C9F9CBD7A8}"/>
              </a:ext>
            </a:extLst>
          </p:cNvPr>
          <p:cNvGrpSpPr/>
          <p:nvPr/>
        </p:nvGrpSpPr>
        <p:grpSpPr>
          <a:xfrm>
            <a:off x="2167937" y="1539805"/>
            <a:ext cx="2347258" cy="416022"/>
            <a:chOff x="5873123" y="1456528"/>
            <a:chExt cx="2347258" cy="416022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A5AEF5D4-D306-4EAE-A2DB-5DCF1BF29094}"/>
                </a:ext>
              </a:extLst>
            </p:cNvPr>
            <p:cNvSpPr/>
            <p:nvPr/>
          </p:nvSpPr>
          <p:spPr>
            <a:xfrm>
              <a:off x="5873123" y="1456528"/>
              <a:ext cx="2347258" cy="416022"/>
            </a:xfrm>
            <a:prstGeom prst="roundRect">
              <a:avLst>
                <a:gd name="adj" fmla="val 50000"/>
              </a:avLst>
            </a:prstGeom>
            <a:solidFill>
              <a:srgbClr val="5B45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BA3E555-4948-4898-95BD-910F38BD6A76}"/>
                </a:ext>
              </a:extLst>
            </p:cNvPr>
            <p:cNvSpPr txBox="1"/>
            <p:nvPr/>
          </p:nvSpPr>
          <p:spPr>
            <a:xfrm>
              <a:off x="6528024" y="1460659"/>
              <a:ext cx="10374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F2D47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개발업무</a:t>
              </a:r>
              <a:endParaRPr 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342660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922368" y="656705"/>
            <a:ext cx="2347258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5003395" y="660836"/>
            <a:ext cx="218521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개발업무 및 구현현황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76DDD190-491D-4C36-AB2F-D0C28963E7F9}"/>
              </a:ext>
            </a:extLst>
          </p:cNvPr>
          <p:cNvSpPr txBox="1"/>
          <p:nvPr/>
        </p:nvSpPr>
        <p:spPr>
          <a:xfrm>
            <a:off x="1194015" y="2059556"/>
            <a:ext cx="4302781" cy="35371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일기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일기의 작성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삭제 기능 구현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다중선택 삭제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작성날짜 선택해서 일기 목록보기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일기 작성할 때 사진 첨부 해서 저장하기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3 </a:t>
            </a:r>
            <a:r>
              <a:rPr lang="en-US" altLang="ko-KR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MyPet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반려동물 정보 추가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수정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,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삭제 기능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 보기 페이지에서 메모작성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정보 추가할 때 사진 첨부 해서 저장하기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 슬라이드로 여러 반려동물 정보 넘겨 보기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기능 자동로그인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/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비밀번호 찾기 구현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구축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Ubuntu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구축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웹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서버 상에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PHP, MySQL, Apache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설치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171450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어플리케이션 폰트 및 색상 디자인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: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F0000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100%</a:t>
            </a: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화면 구성 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(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레이아웃</a:t>
            </a:r>
            <a:r>
              <a:rPr lang="en-US" altLang="ko-KR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) 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디자인 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  <a:p>
            <a:pPr marL="628650" lvl="1" indent="-17145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프로젝트에 폰트 및 색상 </a:t>
            </a:r>
            <a:r>
              <a:rPr lang="ko-KR" altLang="en-US" sz="11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에셋</a:t>
            </a:r>
            <a:r>
              <a:rPr lang="ko-KR" altLang="en-US" sz="11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5B453A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 추가</a:t>
            </a:r>
            <a:endParaRPr lang="en-US" altLang="ko-KR" sz="11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rgbClr val="5B453A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grpSp>
        <p:nvGrpSpPr>
          <p:cNvPr id="8" name="그룹 7">
            <a:extLst>
              <a:ext uri="{FF2B5EF4-FFF2-40B4-BE49-F238E27FC236}">
                <a16:creationId xmlns:a16="http://schemas.microsoft.com/office/drawing/2014/main" id="{0BA8EF5F-C7C7-45A3-8E79-D3C9F9CBD7A8}"/>
              </a:ext>
            </a:extLst>
          </p:cNvPr>
          <p:cNvGrpSpPr/>
          <p:nvPr/>
        </p:nvGrpSpPr>
        <p:grpSpPr>
          <a:xfrm>
            <a:off x="2167937" y="1539805"/>
            <a:ext cx="2347258" cy="416022"/>
            <a:chOff x="5873123" y="1456528"/>
            <a:chExt cx="2347258" cy="416022"/>
          </a:xfrm>
        </p:grpSpPr>
        <p:sp>
          <p:nvSpPr>
            <p:cNvPr id="9" name="사각형: 둥근 모서리 8">
              <a:extLst>
                <a:ext uri="{FF2B5EF4-FFF2-40B4-BE49-F238E27FC236}">
                  <a16:creationId xmlns:a16="http://schemas.microsoft.com/office/drawing/2014/main" id="{A5AEF5D4-D306-4EAE-A2DB-5DCF1BF29094}"/>
                </a:ext>
              </a:extLst>
            </p:cNvPr>
            <p:cNvSpPr/>
            <p:nvPr/>
          </p:nvSpPr>
          <p:spPr>
            <a:xfrm>
              <a:off x="5873123" y="1456528"/>
              <a:ext cx="2347258" cy="416022"/>
            </a:xfrm>
            <a:prstGeom prst="roundRect">
              <a:avLst>
                <a:gd name="adj" fmla="val 50000"/>
              </a:avLst>
            </a:prstGeom>
            <a:solidFill>
              <a:srgbClr val="5B453A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10" name="TextBox 9">
              <a:extLst>
                <a:ext uri="{FF2B5EF4-FFF2-40B4-BE49-F238E27FC236}">
                  <a16:creationId xmlns:a16="http://schemas.microsoft.com/office/drawing/2014/main" id="{8BA3E555-4948-4898-95BD-910F38BD6A76}"/>
                </a:ext>
              </a:extLst>
            </p:cNvPr>
            <p:cNvSpPr txBox="1"/>
            <p:nvPr/>
          </p:nvSpPr>
          <p:spPr>
            <a:xfrm>
              <a:off x="6528024" y="1460659"/>
              <a:ext cx="1037463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ko-KR" altLang="en-US" sz="2000" dirty="0">
                  <a:ln>
                    <a:solidFill>
                      <a:schemeClr val="accent1">
                        <a:shade val="50000"/>
                        <a:alpha val="0"/>
                      </a:schemeClr>
                    </a:solidFill>
                  </a:ln>
                  <a:solidFill>
                    <a:srgbClr val="F2D47E"/>
                  </a:solidFill>
                  <a:latin typeface="배달의민족 주아" panose="02020603020101020101" pitchFamily="18" charset="-127"/>
                  <a:ea typeface="배달의민족 주아" panose="02020603020101020101" pitchFamily="18" charset="-127"/>
                </a:rPr>
                <a:t>개발업무</a:t>
              </a:r>
              <a:endParaRPr 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rgbClr val="F2D47E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06691259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사각형: 둥근 모서리 14">
            <a:extLst>
              <a:ext uri="{FF2B5EF4-FFF2-40B4-BE49-F238E27FC236}">
                <a16:creationId xmlns:a16="http://schemas.microsoft.com/office/drawing/2014/main" id="{6BB74FA1-BFE4-432B-AB12-9E99F859BD58}"/>
              </a:ext>
            </a:extLst>
          </p:cNvPr>
          <p:cNvSpPr/>
          <p:nvPr/>
        </p:nvSpPr>
        <p:spPr>
          <a:xfrm>
            <a:off x="4763964" y="656705"/>
            <a:ext cx="2664070" cy="416022"/>
          </a:xfrm>
          <a:prstGeom prst="roundRect">
            <a:avLst>
              <a:gd name="adj" fmla="val 50000"/>
            </a:avLst>
          </a:prstGeom>
          <a:solidFill>
            <a:srgbClr val="5B453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2" name="그래픽 11">
            <a:extLst>
              <a:ext uri="{FF2B5EF4-FFF2-40B4-BE49-F238E27FC236}">
                <a16:creationId xmlns:a16="http://schemas.microsoft.com/office/drawing/2014/main" id="{0383006F-1D1B-4F96-8CDE-43A83A7C634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5982156" y="239789"/>
            <a:ext cx="227687" cy="244277"/>
          </a:xfrm>
          <a:prstGeom prst="rect">
            <a:avLst/>
          </a:prstGeom>
        </p:spPr>
      </p:pic>
      <p:sp>
        <p:nvSpPr>
          <p:cNvPr id="14" name="TextBox 13">
            <a:extLst>
              <a:ext uri="{FF2B5EF4-FFF2-40B4-BE49-F238E27FC236}">
                <a16:creationId xmlns:a16="http://schemas.microsoft.com/office/drawing/2014/main" id="{0F138356-04B6-49DA-8DDA-35D6CF5AC177}"/>
              </a:ext>
            </a:extLst>
          </p:cNvPr>
          <p:cNvSpPr txBox="1"/>
          <p:nvPr/>
        </p:nvSpPr>
        <p:spPr>
          <a:xfrm>
            <a:off x="4804873" y="656705"/>
            <a:ext cx="25822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ko-KR" altLang="en-US" sz="2000" dirty="0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프로젝트 성과 및 </a:t>
            </a:r>
            <a:r>
              <a:rPr lang="ko-KR" altLang="en-US" sz="2000" dirty="0" err="1">
                <a:ln>
                  <a:solidFill>
                    <a:schemeClr val="accent1">
                      <a:shade val="50000"/>
                      <a:alpha val="0"/>
                    </a:schemeClr>
                  </a:solidFill>
                </a:ln>
                <a:solidFill>
                  <a:schemeClr val="bg1"/>
                </a:solidFill>
                <a:latin typeface="배달의민족 주아" panose="02020603020101020101" pitchFamily="18" charset="-127"/>
                <a:ea typeface="배달의민족 주아" panose="02020603020101020101" pitchFamily="18" charset="-127"/>
              </a:rPr>
              <a:t>느낀점</a:t>
            </a:r>
            <a:endParaRPr lang="en-US" sz="2000" dirty="0">
              <a:ln>
                <a:solidFill>
                  <a:schemeClr val="accent1">
                    <a:shade val="50000"/>
                    <a:alpha val="0"/>
                  </a:schemeClr>
                </a:solidFill>
              </a:ln>
              <a:solidFill>
                <a:schemeClr val="bg1"/>
              </a:solidFill>
              <a:latin typeface="배달의민족 주아" panose="02020603020101020101" pitchFamily="18" charset="-127"/>
              <a:ea typeface="배달의민족 주아" panose="02020603020101020101" pitchFamily="18" charset="-127"/>
            </a:endParaRPr>
          </a:p>
        </p:txBody>
      </p:sp>
      <p:pic>
        <p:nvPicPr>
          <p:cNvPr id="2" name="그래픽 1">
            <a:extLst>
              <a:ext uri="{FF2B5EF4-FFF2-40B4-BE49-F238E27FC236}">
                <a16:creationId xmlns:a16="http://schemas.microsoft.com/office/drawing/2014/main" id="{E27A4282-AFAA-4845-B036-2AC6B0CECBA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96DAC541-7B7A-43D3-8B79-37D633B846F1}">
                <asvg:svgBlip xmlns:asvg="http://schemas.microsoft.com/office/drawing/2016/SVG/main" r:embed="rId5"/>
              </a:ext>
            </a:extLst>
          </a:blip>
          <a:stretch>
            <a:fillRect/>
          </a:stretch>
        </p:blipFill>
        <p:spPr>
          <a:xfrm>
            <a:off x="5726737" y="5872164"/>
            <a:ext cx="738526" cy="361481"/>
          </a:xfrm>
          <a:prstGeom prst="rect">
            <a:avLst/>
          </a:prstGeom>
        </p:spPr>
      </p:pic>
      <p:sp>
        <p:nvSpPr>
          <p:cNvPr id="19" name="타원 18">
            <a:extLst>
              <a:ext uri="{FF2B5EF4-FFF2-40B4-BE49-F238E27FC236}">
                <a16:creationId xmlns:a16="http://schemas.microsoft.com/office/drawing/2014/main" id="{EF222909-E7DB-443C-BAB2-06BF2B342E3A}"/>
              </a:ext>
            </a:extLst>
          </p:cNvPr>
          <p:cNvSpPr/>
          <p:nvPr/>
        </p:nvSpPr>
        <p:spPr>
          <a:xfrm>
            <a:off x="5766576" y="6406284"/>
            <a:ext cx="658849" cy="89788"/>
          </a:xfrm>
          <a:prstGeom prst="ellipse">
            <a:avLst/>
          </a:prstGeom>
          <a:solidFill>
            <a:srgbClr val="1F2120">
              <a:alpha val="58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84EF261-6079-42BD-8BB2-DE002E6DC684}"/>
              </a:ext>
            </a:extLst>
          </p:cNvPr>
          <p:cNvSpPr txBox="1"/>
          <p:nvPr/>
        </p:nvSpPr>
        <p:spPr>
          <a:xfrm>
            <a:off x="3394776" y="3244334"/>
            <a:ext cx="540244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dirty="0"/>
              <a:t>여기에 도움을 준 학우와 도움 받은 내용 적어주세요</a:t>
            </a:r>
            <a:endParaRPr lang="en-US" altLang="ko-KR" dirty="0"/>
          </a:p>
        </p:txBody>
      </p:sp>
    </p:spTree>
    <p:extLst>
      <p:ext uri="{BB962C8B-B14F-4D97-AF65-F5344CB8AC3E}">
        <p14:creationId xmlns:p14="http://schemas.microsoft.com/office/powerpoint/2010/main" val="392854119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 테마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테마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테마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1172</TotalTime>
  <Words>835</Words>
  <Application>Microsoft Office PowerPoint</Application>
  <PresentationFormat>와이드스크린</PresentationFormat>
  <Paragraphs>184</Paragraphs>
  <Slides>16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16</vt:i4>
      </vt:variant>
    </vt:vector>
  </HeadingPairs>
  <TitlesOfParts>
    <vt:vector size="21" baseType="lpstr">
      <vt:lpstr>Arial</vt:lpstr>
      <vt:lpstr>배달의민족 주아</vt:lpstr>
      <vt:lpstr>Calibri</vt:lpstr>
      <vt:lpstr>Calibri Light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Suho Lee</dc:creator>
  <cp:lastModifiedBy>LEE SUHO</cp:lastModifiedBy>
  <cp:revision>45</cp:revision>
  <dcterms:created xsi:type="dcterms:W3CDTF">2019-06-29T11:09:55Z</dcterms:created>
  <dcterms:modified xsi:type="dcterms:W3CDTF">2020-06-14T07:12:53Z</dcterms:modified>
</cp:coreProperties>
</file>

<file path=docProps/thumbnail.jpeg>
</file>